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</p:sldIdLst>
  <p:sldSz cy="5143500" cx="9144000"/>
  <p:notesSz cx="6858000" cy="9144000"/>
  <p:embeddedFontLst>
    <p:embeddedFont>
      <p:font typeface="Playfair Display Medium"/>
      <p:regular r:id="rId75"/>
      <p:bold r:id="rId76"/>
      <p:italic r:id="rId77"/>
      <p:boldItalic r:id="rId78"/>
    </p:embeddedFont>
    <p:embeddedFont>
      <p:font typeface="Playfair Display"/>
      <p:regular r:id="rId79"/>
      <p:bold r:id="rId80"/>
      <p:italic r:id="rId81"/>
      <p:boldItalic r:id="rId82"/>
    </p:embeddedFont>
    <p:embeddedFont>
      <p:font typeface="Lato"/>
      <p:regular r:id="rId83"/>
      <p:bold r:id="rId84"/>
      <p:italic r:id="rId85"/>
      <p:boldItalic r:id="rId86"/>
    </p:embeddedFont>
    <p:embeddedFont>
      <p:font typeface="EB Garamond ExtraBold"/>
      <p:bold r:id="rId87"/>
      <p:boldItalic r:id="rId88"/>
    </p:embeddedFont>
    <p:embeddedFont>
      <p:font typeface="Playfair Display SemiBold"/>
      <p:regular r:id="rId89"/>
      <p:bold r:id="rId90"/>
      <p:italic r:id="rId91"/>
      <p:boldItalic r:id="rId92"/>
    </p:embeddedFont>
    <p:embeddedFont>
      <p:font typeface="Century Gothic"/>
      <p:regular r:id="rId93"/>
      <p:bold r:id="rId94"/>
      <p:italic r:id="rId95"/>
      <p:boldItalic r:id="rId9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84" Type="http://schemas.openxmlformats.org/officeDocument/2006/relationships/font" Target="fonts/Lato-bold.fntdata"/><Relationship Id="rId83" Type="http://schemas.openxmlformats.org/officeDocument/2006/relationships/font" Target="fonts/Lato-regular.fntdata"/><Relationship Id="rId42" Type="http://schemas.openxmlformats.org/officeDocument/2006/relationships/slide" Target="slides/slide36.xml"/><Relationship Id="rId86" Type="http://schemas.openxmlformats.org/officeDocument/2006/relationships/font" Target="fonts/Lato-boldItalic.fntdata"/><Relationship Id="rId41" Type="http://schemas.openxmlformats.org/officeDocument/2006/relationships/slide" Target="slides/slide35.xml"/><Relationship Id="rId85" Type="http://schemas.openxmlformats.org/officeDocument/2006/relationships/font" Target="fonts/Lato-italic.fntdata"/><Relationship Id="rId44" Type="http://schemas.openxmlformats.org/officeDocument/2006/relationships/slide" Target="slides/slide38.xml"/><Relationship Id="rId88" Type="http://schemas.openxmlformats.org/officeDocument/2006/relationships/font" Target="fonts/EBGaramondExtraBold-boldItalic.fntdata"/><Relationship Id="rId43" Type="http://schemas.openxmlformats.org/officeDocument/2006/relationships/slide" Target="slides/slide37.xml"/><Relationship Id="rId87" Type="http://schemas.openxmlformats.org/officeDocument/2006/relationships/font" Target="fonts/EBGaramondExtraBold-bold.fntdata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9" Type="http://schemas.openxmlformats.org/officeDocument/2006/relationships/font" Target="fonts/PlayfairDisplaySemiBold-regular.fntdata"/><Relationship Id="rId80" Type="http://schemas.openxmlformats.org/officeDocument/2006/relationships/font" Target="fonts/PlayfairDisplay-bold.fntdata"/><Relationship Id="rId82" Type="http://schemas.openxmlformats.org/officeDocument/2006/relationships/font" Target="fonts/PlayfairDisplay-boldItalic.fntdata"/><Relationship Id="rId81" Type="http://schemas.openxmlformats.org/officeDocument/2006/relationships/font" Target="fonts/PlayfairDisplay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font" Target="fonts/PlayfairDisplayMedium-regular.fntdata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font" Target="fonts/PlayfairDisplayMedium-italic.fntdata"/><Relationship Id="rId32" Type="http://schemas.openxmlformats.org/officeDocument/2006/relationships/slide" Target="slides/slide26.xml"/><Relationship Id="rId76" Type="http://schemas.openxmlformats.org/officeDocument/2006/relationships/font" Target="fonts/PlayfairDisplayMedium-bold.fntdata"/><Relationship Id="rId35" Type="http://schemas.openxmlformats.org/officeDocument/2006/relationships/slide" Target="slides/slide29.xml"/><Relationship Id="rId79" Type="http://schemas.openxmlformats.org/officeDocument/2006/relationships/font" Target="fonts/PlayfairDisplay-regular.fntdata"/><Relationship Id="rId34" Type="http://schemas.openxmlformats.org/officeDocument/2006/relationships/slide" Target="slides/slide28.xml"/><Relationship Id="rId78" Type="http://schemas.openxmlformats.org/officeDocument/2006/relationships/font" Target="fonts/PlayfairDisplayMedium-boldItalic.fntdata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95" Type="http://schemas.openxmlformats.org/officeDocument/2006/relationships/font" Target="fonts/CenturyGothic-italic.fntdata"/><Relationship Id="rId50" Type="http://schemas.openxmlformats.org/officeDocument/2006/relationships/slide" Target="slides/slide44.xml"/><Relationship Id="rId94" Type="http://schemas.openxmlformats.org/officeDocument/2006/relationships/font" Target="fonts/CenturyGothic-bold.fntdata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96" Type="http://schemas.openxmlformats.org/officeDocument/2006/relationships/font" Target="fonts/CenturyGothic-boldItalic.fntdata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91" Type="http://schemas.openxmlformats.org/officeDocument/2006/relationships/font" Target="fonts/PlayfairDisplaySemiBold-italic.fntdata"/><Relationship Id="rId90" Type="http://schemas.openxmlformats.org/officeDocument/2006/relationships/font" Target="fonts/PlayfairDisplaySemiBold-bold.fntdata"/><Relationship Id="rId93" Type="http://schemas.openxmlformats.org/officeDocument/2006/relationships/font" Target="fonts/CenturyGothic-regular.fntdata"/><Relationship Id="rId92" Type="http://schemas.openxmlformats.org/officeDocument/2006/relationships/font" Target="fonts/PlayfairDisplaySemiBold-boldItalic.fntdata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youtube.com/watch?v=pCLTcS6m2AU&amp;list=PLL8mwYDqt52DVu68AhZPUB-iWdZvRRrSl&amp;index=9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c08a8b3f1c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c08a8b3f1c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c08a8b3f1c_0_6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c08a8b3f1c_0_6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c08a8b3f1c_0_6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c08a8b3f1c_0_6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cb1a81c90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cb1a81c9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c08a8b3f1c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c08a8b3f1c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cb1a81c902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cb1a81c902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c08a8b3f1c_0_6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c08a8b3f1c_0_6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c08a8b3f1c_52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c08a8b3f1c_52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1aeccd4c30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g31aeccd4c30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c08a8b3f1c_52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c08a8b3f1c_52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38ab2f0c70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38ab2f0c70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27efe05b84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27efe05b84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43ee259d54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43ee259d54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c08a8b3f1c_52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c08a8b3f1c_52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c08a8b3f1c_52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c08a8b3f1c_52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c08a8b3f1c_52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c08a8b3f1c_5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c08a8b3f1c_52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c08a8b3f1c_52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c08a8b3f1c_5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c08a8b3f1c_5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c08a8b3f1c_52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c08a8b3f1c_52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c08a8b3f1c_52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c08a8b3f1c_52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c08a8b3f1c_52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c08a8b3f1c_52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c08a8b3f1c_52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c08a8b3f1c_52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08a8b3f1c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c08a8b3f1c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38ab2f0c70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38ab2f0c70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38ab2f0c70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38ab2f0c70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38ab2f0c70_0_5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38ab2f0c70_0_5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c0b4f11448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c0b4f11448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38ab2f0c70_0_6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38ab2f0c70_0_6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1aeccd4c30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g31aeccd4c30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c0b4f11448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c0b4f1144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c0b4f11448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c0b4f11448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c0b4f11448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c0b4f11448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c0b4f11448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c0b4f11448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c0b4f1144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c0b4f114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c0b4f11448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c0b4f11448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1aeccd4c30_0_2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g31aeccd4c30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c08a8b3f1c_52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c08a8b3f1c_52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c08a8b3f1c_52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c08a8b3f1c_5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c08a8b3f1c_52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c08a8b3f1c_5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c08a8b3f1c_52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c08a8b3f1c_5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c08a8b3f1c_52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c08a8b3f1c_52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c0b4f11448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c0b4f11448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c08a8b3f1c_52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c08a8b3f1c_52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c08a8b3f1c_5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c08a8b3f1c_5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c0b4f11448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c0b4f11448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c08a8b3f1c_52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c08a8b3f1c_52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c08a8b3f1c_52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3c08a8b3f1c_5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3c08a8b3f1c_52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3c08a8b3f1c_52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c08a8b3f1c_52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c08a8b3f1c_52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c08a8b3f1c_52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c08a8b3f1c_52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c08a8b3f1c_52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c08a8b3f1c_52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c08a8b3f1c_52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c08a8b3f1c_52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c08a8b3f1c_5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3c08a8b3f1c_5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c08a8b3f1c_52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c08a8b3f1c_52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c08a8b3f1c_52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c08a8b3f1c_52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cb1a81c90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cb1a81c90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38ab2f0c70_0_7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38ab2f0c70_0_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c08a8b3f1c_52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c08a8b3f1c_52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38ab2f0c70_0_8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38ab2f0c70_0_8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38ab2f0c70_0_9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338ab2f0c70_0_9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38ab2f0c70_0_9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38ab2f0c70_0_9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38ab2f0c70_0_10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38ab2f0c70_0_10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38ab2f0c70_0_1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38ab2f0c70_0_1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338ab2f0c70_0_1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338ab2f0c70_0_1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38ab2f0c70_0_1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338ab2f0c70_0_1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19de1d9f51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19de1d9f51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c08a8b3f1c_0_5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c08a8b3f1c_0_5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Lien vers la vidéo: </a:t>
            </a:r>
            <a:r>
              <a:rPr lang="fr" u="sng">
                <a:solidFill>
                  <a:schemeClr val="hlink"/>
                </a:solidFill>
                <a:hlinkClick r:id="rId2"/>
              </a:rPr>
              <a:t>https://www.youtube.com/watch?v=pCLTcS6m2AU&amp;list=PLL8mwYDqt52DVu68AhZPUB-iWdZvRRrSl&amp;index=9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c08a8b3f1c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c08a8b3f1c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/>
          <p:nvPr>
            <p:ph type="title"/>
          </p:nvPr>
        </p:nvSpPr>
        <p:spPr>
          <a:xfrm>
            <a:off x="1944694" y="468083"/>
            <a:ext cx="6684000" cy="9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B2EB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" type="body"/>
          </p:nvPr>
        </p:nvSpPr>
        <p:spPr>
          <a:xfrm>
            <a:off x="1941909" y="1600200"/>
            <a:ext cx="66867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1pPr>
            <a:lvl2pPr indent="-317500" lvl="1" marL="914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2pPr>
            <a:lvl3pPr indent="-317500" lvl="2" marL="1371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3pPr>
            <a:lvl4pPr indent="-317500" lvl="3" marL="1828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0" type="dt"/>
          </p:nvPr>
        </p:nvSpPr>
        <p:spPr>
          <a:xfrm>
            <a:off x="7771209" y="4597828"/>
            <a:ext cx="859800" cy="2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8" name="Google Shape;68;p13"/>
          <p:cNvSpPr txBox="1"/>
          <p:nvPr>
            <p:ph idx="11" type="ftr"/>
          </p:nvPr>
        </p:nvSpPr>
        <p:spPr>
          <a:xfrm>
            <a:off x="1941909" y="4601856"/>
            <a:ext cx="5715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9" name="Google Shape;69;p13"/>
          <p:cNvSpPr/>
          <p:nvPr/>
        </p:nvSpPr>
        <p:spPr>
          <a:xfrm flipH="1" rot="10800000">
            <a:off x="-3142" y="535779"/>
            <a:ext cx="1191397" cy="380475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3"/>
          <p:cNvSpPr txBox="1"/>
          <p:nvPr>
            <p:ph idx="12" type="sldNum"/>
          </p:nvPr>
        </p:nvSpPr>
        <p:spPr>
          <a:xfrm>
            <a:off x="398859" y="590837"/>
            <a:ext cx="584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5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5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0" name="Google Shape;80;p15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81" name="Google Shape;8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6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86" name="Google Shape;8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9" name="Google Shape;89;p17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Google Shape;94;p18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5" name="Google Shape;95;p1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7" name="Google Shape;97;p18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01" name="Google Shape;10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Google Shape;103;p20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6" name="Google Shape;106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1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1" name="Google Shape;11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4" name="Google Shape;114;p2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" name="Google Shape;115;p22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16" name="Google Shape;116;p22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17" name="Google Shape;117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18" name="Google Shape;11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1" name="Google Shape;12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4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4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7" name="Google Shape;12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/>
          <p:nvPr>
            <p:ph type="title"/>
          </p:nvPr>
        </p:nvSpPr>
        <p:spPr>
          <a:xfrm>
            <a:off x="1944694" y="468083"/>
            <a:ext cx="6684000" cy="9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B2EB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2" name="Google Shape;132;p26"/>
          <p:cNvSpPr txBox="1"/>
          <p:nvPr>
            <p:ph idx="1" type="body"/>
          </p:nvPr>
        </p:nvSpPr>
        <p:spPr>
          <a:xfrm>
            <a:off x="1941909" y="1600200"/>
            <a:ext cx="66867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1pPr>
            <a:lvl2pPr indent="-3175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2pPr>
            <a:lvl3pPr indent="-3175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3pPr>
            <a:lvl4pPr indent="-317500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4pPr>
            <a:lvl5pPr indent="-31750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5pPr>
            <a:lvl6pPr indent="-31750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6pPr>
            <a:lvl7pPr indent="-31750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7pPr>
            <a:lvl8pPr indent="-31750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8pPr>
            <a:lvl9pPr indent="-317500" lvl="8" marL="411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Char char="?"/>
              <a:defRPr/>
            </a:lvl9pPr>
          </a:lstStyle>
          <a:p/>
        </p:txBody>
      </p:sp>
      <p:sp>
        <p:nvSpPr>
          <p:cNvPr id="133" name="Google Shape;133;p26"/>
          <p:cNvSpPr txBox="1"/>
          <p:nvPr>
            <p:ph idx="10" type="dt"/>
          </p:nvPr>
        </p:nvSpPr>
        <p:spPr>
          <a:xfrm>
            <a:off x="7771209" y="4597828"/>
            <a:ext cx="859800" cy="2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34" name="Google Shape;134;p26"/>
          <p:cNvSpPr txBox="1"/>
          <p:nvPr>
            <p:ph idx="11" type="ftr"/>
          </p:nvPr>
        </p:nvSpPr>
        <p:spPr>
          <a:xfrm>
            <a:off x="1941909" y="4601856"/>
            <a:ext cx="5715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35" name="Google Shape;135;p26"/>
          <p:cNvSpPr/>
          <p:nvPr/>
        </p:nvSpPr>
        <p:spPr>
          <a:xfrm flipH="1" rot="10800000">
            <a:off x="-3142" y="535779"/>
            <a:ext cx="1191397" cy="380475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6"/>
          <p:cNvSpPr txBox="1"/>
          <p:nvPr>
            <p:ph idx="12" type="sldNum"/>
          </p:nvPr>
        </p:nvSpPr>
        <p:spPr>
          <a:xfrm>
            <a:off x="398859" y="590837"/>
            <a:ext cx="584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rgbClr val="6714C1">
            <a:alpha val="8987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4" name="Google Shape;7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youtube.com/watch?v=myCJ-iqYE3Q" TargetMode="External"/><Relationship Id="rId4" Type="http://schemas.openxmlformats.org/officeDocument/2006/relationships/image" Target="../media/image1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jpg"/><Relationship Id="rId4" Type="http://schemas.openxmlformats.org/officeDocument/2006/relationships/hyperlink" Target="http://www.youtube.com/watch?v=GLjpCUJc7W4" TargetMode="External"/><Relationship Id="rId5" Type="http://schemas.openxmlformats.org/officeDocument/2006/relationships/image" Target="../media/image32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www.youtube.com/watch?v=6guMpEPBdiw" TargetMode="External"/><Relationship Id="rId4" Type="http://schemas.openxmlformats.org/officeDocument/2006/relationships/hyperlink" Target="http://www.youtube.com/watch?v=6guMpEPBdiw" TargetMode="External"/><Relationship Id="rId5" Type="http://schemas.openxmlformats.org/officeDocument/2006/relationships/image" Target="../media/image3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drive.google.com/drive/folders/1dYBmqCVZtxdrn-I6i2JlzNKGZJ--FDXv?usp=sharing" TargetMode="External"/><Relationship Id="rId4" Type="http://schemas.openxmlformats.org/officeDocument/2006/relationships/hyperlink" Target="https://drive.google.com/drive/folders/1dYBmqCVZtxdrn-I6i2JlzNKGZJ--FDXv?usp=sharing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2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9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0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5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2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1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3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3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://www.youtube.com/watch?v=I8CkcCjzIL4" TargetMode="External"/><Relationship Id="rId4" Type="http://schemas.openxmlformats.org/officeDocument/2006/relationships/image" Target="../media/image46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7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0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://www.youtube.com/watch?v=Lrx1UVtftYc" TargetMode="External"/><Relationship Id="rId4" Type="http://schemas.openxmlformats.org/officeDocument/2006/relationships/image" Target="../media/image44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7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2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7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8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7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56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7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9.jpg"/><Relationship Id="rId4" Type="http://schemas.openxmlformats.org/officeDocument/2006/relationships/image" Target="../media/image2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hyperlink" Target="https://www.youtube.com/watch?v=copaYIkuUzY" TargetMode="External"/><Relationship Id="rId4" Type="http://schemas.openxmlformats.org/officeDocument/2006/relationships/hyperlink" Target="http://www.youtube.com/watch?v=copaYIkuUzY" TargetMode="External"/><Relationship Id="rId5" Type="http://schemas.openxmlformats.org/officeDocument/2006/relationships/image" Target="../media/image48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hyperlink" Target="http://www.youtube.com/watch?v=pCLTcS6m2AU" TargetMode="External"/><Relationship Id="rId5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7"/>
          <p:cNvPicPr preferRelativeResize="0"/>
          <p:nvPr/>
        </p:nvPicPr>
        <p:blipFill rotWithShape="1">
          <a:blip r:embed="rId3">
            <a:alphaModFix/>
          </a:blip>
          <a:srcRect b="0" l="29" r="19" t="0"/>
          <a:stretch/>
        </p:blipFill>
        <p:spPr>
          <a:xfrm>
            <a:off x="-35700" y="0"/>
            <a:ext cx="9210675" cy="514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7" title="CEFFA_Logo_hori_cmyk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07625" y="4405350"/>
            <a:ext cx="840150" cy="38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91" name="Google Shape;19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6937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96" name="Google Shape;19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01" name="Google Shape;20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6937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06" name="Google Shape;20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40"/>
          <p:cNvPicPr preferRelativeResize="0"/>
          <p:nvPr/>
        </p:nvPicPr>
        <p:blipFill rotWithShape="1">
          <a:blip r:embed="rId3">
            <a:alphaModFix/>
          </a:blip>
          <a:srcRect b="0" l="29" r="19" t="0"/>
          <a:stretch/>
        </p:blipFill>
        <p:spPr>
          <a:xfrm>
            <a:off x="-35700" y="0"/>
            <a:ext cx="9210675" cy="5147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41"/>
          <p:cNvPicPr preferRelativeResize="0"/>
          <p:nvPr/>
        </p:nvPicPr>
        <p:blipFill rotWithShape="1">
          <a:blip r:embed="rId3">
            <a:alphaModFix/>
          </a:blip>
          <a:srcRect b="139" l="0" r="0" t="149"/>
          <a:stretch/>
        </p:blipFill>
        <p:spPr>
          <a:xfrm>
            <a:off x="0" y="-67900"/>
            <a:ext cx="9364349" cy="5215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41"/>
          <p:cNvPicPr preferRelativeResize="0"/>
          <p:nvPr/>
        </p:nvPicPr>
        <p:blipFill rotWithShape="1">
          <a:blip r:embed="rId4">
            <a:alphaModFix/>
          </a:blip>
          <a:srcRect b="69" l="0" r="0" t="59"/>
          <a:stretch/>
        </p:blipFill>
        <p:spPr>
          <a:xfrm>
            <a:off x="0" y="-67900"/>
            <a:ext cx="9364349" cy="5224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22" name="Google Shape;22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3"/>
          <p:cNvSpPr txBox="1"/>
          <p:nvPr>
            <p:ph type="title"/>
          </p:nvPr>
        </p:nvSpPr>
        <p:spPr>
          <a:xfrm>
            <a:off x="311700" y="169600"/>
            <a:ext cx="85206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1549"/>
              <a:buFont typeface="Arial"/>
              <a:buNone/>
            </a:pPr>
            <a:r>
              <a:rPr lang="fr" sz="2369">
                <a:solidFill>
                  <a:srgbClr val="0B5394"/>
                </a:solidFill>
              </a:rPr>
              <a:t>Merci de vous asseoir </a:t>
            </a:r>
            <a:r>
              <a:rPr lang="fr" sz="2369">
                <a:solidFill>
                  <a:srgbClr val="0B5394"/>
                </a:solidFill>
                <a:highlight>
                  <a:schemeClr val="accent6"/>
                </a:highlight>
              </a:rPr>
              <a:t>tranquillement</a:t>
            </a:r>
            <a:r>
              <a:rPr lang="fr" sz="2369">
                <a:solidFill>
                  <a:srgbClr val="0B5394"/>
                </a:solidFill>
              </a:rPr>
              <a:t> pour écouter les lectures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228" name="Google Shape;228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0975" y="1117325"/>
            <a:ext cx="4382975" cy="35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10425" y="1730613"/>
            <a:ext cx="4035250" cy="2279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34" name="Google Shape;23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3338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5"/>
          <p:cNvSpPr txBox="1"/>
          <p:nvPr>
            <p:ph type="title"/>
          </p:nvPr>
        </p:nvSpPr>
        <p:spPr>
          <a:xfrm>
            <a:off x="311700" y="120500"/>
            <a:ext cx="87048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B5394"/>
                </a:solidFill>
              </a:rPr>
              <a:t>Lecture </a:t>
            </a:r>
            <a:r>
              <a:rPr lang="fr" sz="3155">
                <a:solidFill>
                  <a:srgbClr val="0B5394"/>
                </a:solidFill>
              </a:rPr>
              <a:t>du livre des Actes des apôtres</a:t>
            </a:r>
            <a:r>
              <a:rPr b="0" lang="fr" sz="3600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fr" sz="2022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(2, 42-46)</a:t>
            </a:r>
            <a:endParaRPr sz="2311">
              <a:solidFill>
                <a:srgbClr val="0B5394"/>
              </a:solidFill>
            </a:endParaRPr>
          </a:p>
        </p:txBody>
      </p:sp>
      <p:sp>
        <p:nvSpPr>
          <p:cNvPr id="240" name="Google Shape;240;p45"/>
          <p:cNvSpPr txBox="1"/>
          <p:nvPr>
            <p:ph idx="1" type="body"/>
          </p:nvPr>
        </p:nvSpPr>
        <p:spPr>
          <a:xfrm>
            <a:off x="500700" y="1164475"/>
            <a:ext cx="7671000" cy="376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1155CC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0B5394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Chaque jour, d’un même coeur, ils fréquentaient assidûment le Temple, ils rompaient le pain dans les maisons, ils prenaient leurs repas avec allégresse et simplicité de coeur ; ils louaient Dieu et avaient la faveur du peuple tout entier. </a:t>
            </a:r>
            <a:endParaRPr sz="2200">
              <a:solidFill>
                <a:srgbClr val="0B5394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Parole du Seigneur. </a:t>
            </a:r>
            <a:r>
              <a:rPr b="1" lang="fr" sz="24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R. Nous rendons gloire à Dieu.</a:t>
            </a:r>
            <a:endParaRPr sz="2300">
              <a:solidFill>
                <a:srgbClr val="0B5394"/>
              </a:solidFill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1155CC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8"/>
          <p:cNvSpPr txBox="1"/>
          <p:nvPr>
            <p:ph type="title"/>
          </p:nvPr>
        </p:nvSpPr>
        <p:spPr>
          <a:xfrm>
            <a:off x="311700" y="21920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" sz="3680"/>
              <a:t>Reconnaissance des territoires</a:t>
            </a:r>
            <a:endParaRPr sz="3980"/>
          </a:p>
        </p:txBody>
      </p:sp>
      <p:sp>
        <p:nvSpPr>
          <p:cNvPr id="148" name="Google Shape;148;p28"/>
          <p:cNvSpPr txBox="1"/>
          <p:nvPr>
            <p:ph idx="1" type="body"/>
          </p:nvPr>
        </p:nvSpPr>
        <p:spPr>
          <a:xfrm>
            <a:off x="311700" y="1768725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lang="fr" sz="3600">
                <a:latin typeface="Playfair Display"/>
                <a:ea typeface="Playfair Display"/>
                <a:cs typeface="Playfair Display"/>
                <a:sym typeface="Playfair Display"/>
              </a:rPr>
              <a:t>Dans l’esprit de la réconciliation, les Conseils scolaires francophones de l’Alberta reconnaissent que nous apprenons et travaillons sur les terres ancestrales des Traités 6, 7 et 8 et des Métis, le lieu de rassemblement de nombreux peuples autochtones.</a:t>
            </a:r>
            <a:endParaRPr b="1" sz="3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lang="fr" sz="3600">
                <a:latin typeface="Playfair Display"/>
                <a:ea typeface="Playfair Display"/>
                <a:cs typeface="Playfair Display"/>
                <a:sym typeface="Playfair Display"/>
              </a:rPr>
              <a:t>C'est là que nous nous efforcerons d'honorer et de transformer nos relations les uns avec les autres.</a:t>
            </a: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6"/>
          <p:cNvSpPr txBox="1"/>
          <p:nvPr>
            <p:ph type="title"/>
          </p:nvPr>
        </p:nvSpPr>
        <p:spPr>
          <a:xfrm>
            <a:off x="311700" y="22730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755">
                <a:solidFill>
                  <a:srgbClr val="1155CC"/>
                </a:solidFill>
              </a:rPr>
              <a:t>PSAUME 117</a:t>
            </a:r>
            <a:endParaRPr>
              <a:solidFill>
                <a:srgbClr val="1155CC"/>
              </a:solidFill>
            </a:endParaRPr>
          </a:p>
        </p:txBody>
      </p:sp>
      <p:pic>
        <p:nvPicPr>
          <p:cNvPr descr="🎤 Les plus beaux chants chrétiens avec paroles: http://bit.ly/Paroles_YT&#10;🎵 Louanges et chants d'adoration pour Pâques, Assomption et Pentecôte: http://bit.ly/38gJXVI&#10;👉 Abonnez-vous pour plus de musique religieuse et célébrer Dieu: http://bit.ly/2gtkFK3&#10;&#10;↓ PAROLES ↓&#10;&#10;Alléluia, alléluia, alléluia&#10;Alléluia, alléluia, alléluia&#10;&#10;Proclamez que le Seigneur est bon,&#10;Éternel est son amour !&#10;Que le dise la maison d'lsraël,&#10;Éternel est son amour !&#10;&#10;Alléluia, alléluia, alléluia&#10;Alléluia, alléluia, alléluia&#10;&#10;Dans l'angoisse j'ai crié vers lui,&#10;Le Seigneur m'a exaucé&#10;Le Seigneur est là pour me défendre,&#10;J'ai bravé mes ennemis&#10;&#10;Alléluia, alléluia, alléluia&#10;Alléluia, alléluia, alléluia&#10;&#10;Le Seigneur est ma force et mon chant,&#10;Le Seigneur est mon salut&#10;Je ne mourrai pas, non, je vivrai,&#10;Je dirai l'oeuvre de Dieu&#10;&#10;Alléluia, alléluia, alléluia&#10;Alléluia, alléluia, alléluia&#10;&#10;Ouvrez-moi les portes de justice&#10;J'entrerai, je rendrai grâce&#10;C'est ici la porte du Seigneur,&#10;Tous les justes y entreront&#10;&#10;Alléluia, alléluia, alléluia&#10;Alléluia, alléluia, alléluia&#10;&#10;Oui, c'est toi mon Dieu, je te rends grâce,&#10;Seigneur mon Dieu je t'exalte&#10;Proclamez que le Seigneur est bon,&#10;Éternel est son amour !&#10;&#10;Alléluia, alléluia, alléluia&#10;Alléluia, alléluia, alléluia&#10;Alléluia, alléluia, alléluia" id="246" name="Google Shape;246;p46" title="Alléluia - Psaume 117  l Chant catholique avec paroles pour le Carême et Pâqu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7325" y="1224625"/>
            <a:ext cx="6245700" cy="351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51" name="Google Shape;25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56" name="Google Shape;25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61" name="Google Shape;261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66" name="Google Shape;26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71" name="Google Shape;271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76" name="Google Shape;276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81" name="Google Shape;28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86" name="Google Shape;28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ovided to YouTube by TuneCore&#10;&#10;Alléluia, proclamez que le Seigneur est bon · Emmanuel Music&#10;&#10;Best of : Pâques&#10;&#10;℗ 2018 Il est vivant - Editions de l'Emmanuel&#10;&#10;Released on: 2018-02-01&#10;&#10;Auto-generated by YouTube." id="287" name="Google Shape;287;p54" title="Alléluia, proclamez que le Seigneur est bo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82750" y="682275"/>
            <a:ext cx="2478225" cy="139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292" name="Google Shape;29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53" name="Google Shape;15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6"/>
          <p:cNvSpPr txBox="1"/>
          <p:nvPr>
            <p:ph type="title"/>
          </p:nvPr>
        </p:nvSpPr>
        <p:spPr>
          <a:xfrm>
            <a:off x="272375" y="0"/>
            <a:ext cx="66615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B5394"/>
                </a:solidFill>
              </a:rPr>
              <a:t>Évangile de Jésus-Christ selon saint Jean</a:t>
            </a:r>
            <a:r>
              <a:rPr lang="fr"/>
              <a:t> </a:t>
            </a:r>
            <a:r>
              <a:rPr lang="fr" sz="2200">
                <a:solidFill>
                  <a:srgbClr val="FF0000"/>
                </a:solidFill>
              </a:rPr>
              <a:t>(20, 11-18)</a:t>
            </a:r>
            <a:r>
              <a:rPr lang="fr" sz="2200"/>
              <a:t> </a:t>
            </a:r>
            <a:endParaRPr sz="2200"/>
          </a:p>
        </p:txBody>
      </p:sp>
      <p:sp>
        <p:nvSpPr>
          <p:cNvPr id="298" name="Google Shape;298;p56"/>
          <p:cNvSpPr txBox="1"/>
          <p:nvPr>
            <p:ph idx="1" type="body"/>
          </p:nvPr>
        </p:nvSpPr>
        <p:spPr>
          <a:xfrm>
            <a:off x="379225" y="1073400"/>
            <a:ext cx="8638200" cy="407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En ce temps-là,</a:t>
            </a:r>
            <a:b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</a:b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Marie-Madeleine se tenait près du tombeau,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au dehors, tout en pleurs.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Et, en pleurant, elle se pencha vers le tombeau.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Elle aperçoit deux anges vêtus de blanc,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assis l’un à la tête et l’autre aux pieds,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à l’endroit où avait reposé le corps de Jésus.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Ils lui demandent: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« Femme, pourquoi pleures-tu ?»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Elle leur répond: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« On a enlevé mon Seigneur, et je ne sais pas où on l’a déposé. »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FEFFFF"/>
              </a:solidFill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299" name="Google Shape;29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6000" y="0"/>
            <a:ext cx="2278000" cy="227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7"/>
          <p:cNvSpPr txBox="1"/>
          <p:nvPr>
            <p:ph type="title"/>
          </p:nvPr>
        </p:nvSpPr>
        <p:spPr>
          <a:xfrm>
            <a:off x="272375" y="0"/>
            <a:ext cx="66615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B5394"/>
                </a:solidFill>
              </a:rPr>
              <a:t>Évangile de Jésus-Christ selon saint Jean</a:t>
            </a:r>
            <a:r>
              <a:rPr lang="fr"/>
              <a:t> </a:t>
            </a:r>
            <a:r>
              <a:rPr lang="fr" sz="2200">
                <a:solidFill>
                  <a:srgbClr val="FF0000"/>
                </a:solidFill>
              </a:rPr>
              <a:t>(20, 11-18)</a:t>
            </a:r>
            <a:r>
              <a:rPr lang="fr" sz="2200"/>
              <a:t> </a:t>
            </a:r>
            <a:endParaRPr sz="2200"/>
          </a:p>
        </p:txBody>
      </p:sp>
      <p:sp>
        <p:nvSpPr>
          <p:cNvPr id="305" name="Google Shape;305;p57"/>
          <p:cNvSpPr txBox="1"/>
          <p:nvPr>
            <p:ph idx="1" type="body"/>
          </p:nvPr>
        </p:nvSpPr>
        <p:spPr>
          <a:xfrm>
            <a:off x="379225" y="1073400"/>
            <a:ext cx="8638200" cy="407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Ayant dit cela, elle se retourna ;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elle aperçoit Jésus qui se tenait là,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mais elle ne savait pas c’était Jésus.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Jésus lui dit: 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« Femme, pourquoi pleures-tu ? Qui cherches-tu ? »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Le prenant pour le jardinier, elle lui répond: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« Si c’est toi qui l’a emporté, dis-moi où tu l’as déposé, et moi j’irai le prendre. »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Jésus lui dit alors: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« Marie ! »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S’étant retournée, elle lui dit en hébreu: « Rabbouni !»,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306" name="Google Shape;30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6000" y="0"/>
            <a:ext cx="2278000" cy="227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8"/>
          <p:cNvSpPr txBox="1"/>
          <p:nvPr>
            <p:ph type="title"/>
          </p:nvPr>
        </p:nvSpPr>
        <p:spPr>
          <a:xfrm>
            <a:off x="272375" y="0"/>
            <a:ext cx="66615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0B5394"/>
                </a:solidFill>
              </a:rPr>
              <a:t>Évangile de Jésus-Christ selon saint Jean</a:t>
            </a:r>
            <a:r>
              <a:rPr lang="fr"/>
              <a:t> </a:t>
            </a:r>
            <a:r>
              <a:rPr lang="fr" sz="2200">
                <a:solidFill>
                  <a:srgbClr val="FF0000"/>
                </a:solidFill>
              </a:rPr>
              <a:t>(20, 11-18)</a:t>
            </a:r>
            <a:r>
              <a:rPr lang="fr" sz="2200"/>
              <a:t> </a:t>
            </a:r>
            <a:endParaRPr sz="2200"/>
          </a:p>
        </p:txBody>
      </p:sp>
      <p:sp>
        <p:nvSpPr>
          <p:cNvPr id="312" name="Google Shape;312;p58"/>
          <p:cNvSpPr txBox="1"/>
          <p:nvPr>
            <p:ph idx="1" type="body"/>
          </p:nvPr>
        </p:nvSpPr>
        <p:spPr>
          <a:xfrm>
            <a:off x="252900" y="1299600"/>
            <a:ext cx="8638200" cy="36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c’est-à-dire : Maître.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Jésus reprend: 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« Ne me retiens pas, car je ne suis pas encore monté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vers le Père. Va trouver mes frères pour leur dire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que je monte vers mon Père et votre Père,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vers mon Dieu et votre Dieu. »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Marie Madeleine s’en va donc annoncer aux disciples: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« J’ai vu le Seigneur ! »,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>
                <a:solidFill>
                  <a:srgbClr val="0B539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et elle raconta ce qu’il lui avait dit.</a:t>
            </a:r>
            <a:endParaRPr b="1" sz="2000">
              <a:solidFill>
                <a:srgbClr val="0B539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1155CC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313" name="Google Shape;31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6000" y="0"/>
            <a:ext cx="2278000" cy="227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9"/>
          <p:cNvSpPr txBox="1"/>
          <p:nvPr>
            <p:ph type="title"/>
          </p:nvPr>
        </p:nvSpPr>
        <p:spPr>
          <a:xfrm>
            <a:off x="286650" y="136375"/>
            <a:ext cx="8570700" cy="4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26400"/>
              <a:buNone/>
            </a:pPr>
            <a:r>
              <a:rPr lang="fr" sz="3750">
                <a:solidFill>
                  <a:srgbClr val="1155CC"/>
                </a:solidFill>
              </a:rPr>
              <a:t>Version vidéo</a:t>
            </a:r>
            <a:endParaRPr sz="3750">
              <a:solidFill>
                <a:srgbClr val="1155CC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5"/>
          </a:p>
          <a:p>
            <a:pPr indent="0" lvl="0" marL="0" rtl="0" algn="l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fr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LA PASSION DU CHRIST</a:t>
            </a:r>
            <a:r>
              <a:rPr lang="fr" sz="1800">
                <a:solidFill>
                  <a:srgbClr val="762EB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" sz="180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</a:rPr>
              <a:t>(le récit de la rencontre entre Jésus et Marie-Madeleine, minute 13 à 15)</a:t>
            </a:r>
            <a:endParaRPr sz="1800">
              <a:solidFill>
                <a:srgbClr val="1155C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900"/>
              </a:spcBef>
              <a:spcAft>
                <a:spcPts val="0"/>
              </a:spcAft>
              <a:buSzPct val="26400"/>
              <a:buNone/>
            </a:pPr>
            <a:r>
              <a:t/>
            </a:r>
            <a:endParaRPr sz="3750"/>
          </a:p>
        </p:txBody>
      </p:sp>
      <p:pic>
        <p:nvPicPr>
          <p:cNvPr descr="Un nouveau dessin animé Chrétien La Bible Animée, sur un scénario de Paule Amblard et produit par Enteleki." id="319" name="Google Shape;319;p59" title="LA PASSION DU CHRIS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51375" y="1912700"/>
            <a:ext cx="4931300" cy="277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0"/>
          <p:cNvSpPr txBox="1"/>
          <p:nvPr>
            <p:ph type="title"/>
          </p:nvPr>
        </p:nvSpPr>
        <p:spPr>
          <a:xfrm>
            <a:off x="310650" y="122450"/>
            <a:ext cx="87900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1155CC"/>
                </a:solidFill>
              </a:rPr>
              <a:t>Version Saynètes 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325" name="Google Shape;325;p60"/>
          <p:cNvSpPr txBox="1"/>
          <p:nvPr/>
        </p:nvSpPr>
        <p:spPr>
          <a:xfrm>
            <a:off x="650600" y="941450"/>
            <a:ext cx="7860600" cy="37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800"/>
              <a:buFont typeface="Playfair Display SemiBold"/>
              <a:buChar char="➔"/>
            </a:pPr>
            <a:r>
              <a:rPr lang="fr" sz="1800">
                <a:solidFill>
                  <a:srgbClr val="1155CC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La mort de Jésus : </a:t>
            </a:r>
            <a:r>
              <a:rPr lang="fr" sz="1800">
                <a:solidFill>
                  <a:srgbClr val="1155CC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Script </a:t>
            </a:r>
            <a:r>
              <a:rPr lang="fr" sz="1800" u="sng">
                <a:solidFill>
                  <a:schemeClr val="hlink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  <a:hlinkClick r:id="rId3"/>
              </a:rPr>
              <a:t>ICI</a:t>
            </a:r>
            <a:r>
              <a:rPr lang="fr" sz="1800">
                <a:solidFill>
                  <a:srgbClr val="1155CC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 : reprendre seulement quelques épisodes du chemin de croix et ne lire que la partie ‘‘Celui qui préside’’</a:t>
            </a:r>
            <a:endParaRPr sz="1800">
              <a:solidFill>
                <a:srgbClr val="1155CC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155CC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ts val="1800"/>
              <a:buFont typeface="Playfair Display SemiBold"/>
              <a:buChar char="➔"/>
            </a:pPr>
            <a:r>
              <a:rPr lang="fr" sz="1800">
                <a:solidFill>
                  <a:srgbClr val="1155CC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La Résurrection: Script </a:t>
            </a:r>
            <a:r>
              <a:rPr lang="fr" sz="1800" u="sng">
                <a:solidFill>
                  <a:schemeClr val="hlink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  <a:hlinkClick r:id="rId4"/>
              </a:rPr>
              <a:t>ICI</a:t>
            </a:r>
            <a:endParaRPr sz="1800">
              <a:solidFill>
                <a:srgbClr val="1155CC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155C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1155CC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1"/>
          <p:cNvSpPr txBox="1"/>
          <p:nvPr>
            <p:ph type="title"/>
          </p:nvPr>
        </p:nvSpPr>
        <p:spPr>
          <a:xfrm>
            <a:off x="311700" y="169600"/>
            <a:ext cx="85206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107889"/>
              <a:buNone/>
            </a:pPr>
            <a:r>
              <a:rPr lang="fr" sz="2966">
                <a:solidFill>
                  <a:srgbClr val="0B5394"/>
                </a:solidFill>
              </a:rPr>
              <a:t>Merci de vous asseoir </a:t>
            </a:r>
            <a:r>
              <a:rPr lang="fr" sz="2966">
                <a:solidFill>
                  <a:srgbClr val="0B5394"/>
                </a:solidFill>
                <a:highlight>
                  <a:srgbClr val="FFFF00"/>
                </a:highlight>
              </a:rPr>
              <a:t>tranquillement </a:t>
            </a:r>
            <a:r>
              <a:rPr lang="fr" sz="2966">
                <a:solidFill>
                  <a:srgbClr val="0B5394"/>
                </a:solidFill>
              </a:rPr>
              <a:t>pour écouter l’homélie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331" name="Google Shape;331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2875" y="1340279"/>
            <a:ext cx="5444726" cy="30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62"/>
          <p:cNvSpPr txBox="1"/>
          <p:nvPr>
            <p:ph type="title"/>
          </p:nvPr>
        </p:nvSpPr>
        <p:spPr>
          <a:xfrm>
            <a:off x="252025" y="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" sz="3280">
                <a:solidFill>
                  <a:srgbClr val="4E67C8"/>
                </a:solidFill>
              </a:rPr>
              <a:t>HOMÉLIE / RÉFLEXION</a:t>
            </a:r>
            <a:endParaRPr sz="3280">
              <a:solidFill>
                <a:srgbClr val="4E67C8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41" name="Google Shape;341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46" name="Google Shape;34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51" name="Google Shape;351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 txBox="1"/>
          <p:nvPr>
            <p:ph type="title"/>
          </p:nvPr>
        </p:nvSpPr>
        <p:spPr>
          <a:xfrm>
            <a:off x="169125" y="0"/>
            <a:ext cx="86724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E67C8"/>
              </a:buClr>
              <a:buSzPct val="109090"/>
              <a:buFont typeface="Arial Rounded"/>
              <a:buNone/>
            </a:pPr>
            <a:r>
              <a:rPr lang="fr" sz="3666"/>
              <a:t>Jésus nous a dit: Quand deux ou trois sont réunis en mon nom, je suis au milieu d’eux. </a:t>
            </a:r>
            <a:endParaRPr sz="3666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E67C8"/>
              </a:buClr>
              <a:buSzPct val="125000"/>
              <a:buFont typeface="Arial Rounded"/>
              <a:buNone/>
            </a:pPr>
            <a:r>
              <a:t/>
            </a:r>
            <a:endParaRPr/>
          </a:p>
        </p:txBody>
      </p:sp>
      <p:sp>
        <p:nvSpPr>
          <p:cNvPr id="159" name="Google Shape;159;p30"/>
          <p:cNvSpPr txBox="1"/>
          <p:nvPr/>
        </p:nvSpPr>
        <p:spPr>
          <a:xfrm>
            <a:off x="0" y="0"/>
            <a:ext cx="91440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4E67C8"/>
              </a:buClr>
              <a:buSzPts val="4000"/>
              <a:buFont typeface="Arial Rounded"/>
              <a:buNone/>
            </a:pPr>
            <a:r>
              <a:rPr b="1" lang="fr" sz="3100">
                <a:solidFill>
                  <a:srgbClr val="4E67C8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Prenons un moment pour nous rappeler que Jésus est là, avec nous, maintenant et toujours.</a:t>
            </a:r>
            <a:endParaRPr sz="500">
              <a:solidFill>
                <a:srgbClr val="4E67C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56" name="Google Shape;356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7"/>
          <p:cNvSpPr txBox="1"/>
          <p:nvPr>
            <p:ph type="title"/>
          </p:nvPr>
        </p:nvSpPr>
        <p:spPr>
          <a:xfrm>
            <a:off x="311700" y="169600"/>
            <a:ext cx="8520600" cy="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107889"/>
              <a:buNone/>
            </a:pPr>
            <a:r>
              <a:rPr lang="fr" sz="2966">
                <a:solidFill>
                  <a:srgbClr val="0B5394"/>
                </a:solidFill>
                <a:latin typeface="EB Garamond ExtraBold"/>
                <a:ea typeface="EB Garamond ExtraBold"/>
                <a:cs typeface="EB Garamond ExtraBold"/>
                <a:sym typeface="EB Garamond ExtraBold"/>
              </a:rPr>
              <a:t>Merci de vous lever </a:t>
            </a:r>
            <a:r>
              <a:rPr lang="fr" sz="2966">
                <a:solidFill>
                  <a:srgbClr val="0B5394"/>
                </a:solidFill>
                <a:highlight>
                  <a:schemeClr val="accent6"/>
                </a:highlight>
                <a:latin typeface="EB Garamond ExtraBold"/>
                <a:ea typeface="EB Garamond ExtraBold"/>
                <a:cs typeface="EB Garamond ExtraBold"/>
                <a:sym typeface="EB Garamond ExtraBold"/>
              </a:rPr>
              <a:t>tranquillement</a:t>
            </a:r>
            <a:r>
              <a:rPr lang="fr" sz="2966">
                <a:solidFill>
                  <a:srgbClr val="0B5394"/>
                </a:solidFill>
                <a:latin typeface="EB Garamond ExtraBold"/>
                <a:ea typeface="EB Garamond ExtraBold"/>
                <a:cs typeface="EB Garamond ExtraBold"/>
                <a:sym typeface="EB Garamond ExtraBold"/>
              </a:rPr>
              <a:t> jusqu’à la fin de la célébration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id="362" name="Google Shape;36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6025" y="1139700"/>
            <a:ext cx="4845675" cy="3231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67" name="Google Shape;36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72" name="Google Shape;372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77" name="Google Shape;377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82" name="Google Shape;382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87" name="Google Shape;387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73"/>
          <p:cNvSpPr txBox="1"/>
          <p:nvPr>
            <p:ph type="title"/>
          </p:nvPr>
        </p:nvSpPr>
        <p:spPr>
          <a:xfrm>
            <a:off x="250475" y="185000"/>
            <a:ext cx="87123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762EB1"/>
                </a:solidFill>
              </a:rPr>
              <a:t>NOTRE PÈRE chanté (version du groupe Glorious adapté pour les enfants) </a:t>
            </a:r>
            <a:endParaRPr>
              <a:solidFill>
                <a:srgbClr val="762EB1"/>
              </a:solidFill>
            </a:endParaRPr>
          </a:p>
        </p:txBody>
      </p:sp>
      <p:pic>
        <p:nvPicPr>
          <p:cNvPr descr="Aidez vos tout-petits à apprendre la prière du &quot;Notre Père&quot; grâce à notre nouvelle vidéo. Un chant doux et éducatif qui enseigne cette belle prière chrétienne de manière ludique et engageante. &#10;&#10;🎤 Chanteuse: Mady Howayek &#10;🎹 Chanson originale par le groupe Glorious&#10;Texte  traduit de la bible : AELF&#10;🎵 Musique : Thomas Pouzin &amp; Benjamin Pouzin&#10;🎬 Concept et animation par: Amis de Jésus ©&#10;&#10;Pour s’inscrire :https://bit.ly/3VNHHBA &#10;Avez-vous des questions, des suggestions de chansons ou de sujets ? Envoyez un e-mail à: amisdejesusofficial@gmail.com&#10;&#10;Notre Père qui es aux cieux, Que Ton nom soit sanctifié.&#10;Que ton règne vienne. Que Ta volonté soit faite &#10;Sur la terre comme au ciel.&#10;Donne nous aujourd’hui, Notre pain de ce jour&#10;Pardonne nous nos offenses Comme nous pardonnons aussi, &#10;A ceux qui nous ont offensés.&#10;Ne nous laisse pas entrer en tentation, &#10;Mais délivre nous du mal.&#10;&#10;Car c’est à Toi qu’appartiennent&#10;Le règne la puissance et la gloire&#10;Pour les siècles des siècles Amen&#10;&#10;ABBA PERE ABBA PERE &#10;&#10;#christianismepourenfants &#10;#enfantschrétiens &#10;#glorious &#10;#NotrePere&#10;#louange &#10;#dessinanimé" id="393" name="Google Shape;393;p73" title="La prière de Notre Père 🎶 | Chant chrétien pour enfants (Avec paroles) | Amis de Jésu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46000" y="1461225"/>
            <a:ext cx="5607375" cy="315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398" name="Google Shape;398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75"/>
          <p:cNvPicPr preferRelativeResize="0"/>
          <p:nvPr/>
        </p:nvPicPr>
        <p:blipFill rotWithShape="1">
          <a:blip r:embed="rId3">
            <a:alphaModFix/>
          </a:blip>
          <a:srcRect b="0" l="29" r="19" t="0"/>
          <a:stretch/>
        </p:blipFill>
        <p:spPr>
          <a:xfrm>
            <a:off x="-35700" y="0"/>
            <a:ext cx="9210675" cy="5147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64" name="Google Shape;16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08" name="Google Shape;408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77"/>
          <p:cNvSpPr txBox="1"/>
          <p:nvPr>
            <p:ph type="title"/>
          </p:nvPr>
        </p:nvSpPr>
        <p:spPr>
          <a:xfrm>
            <a:off x="351000" y="12040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0B5394"/>
                </a:solidFill>
              </a:rPr>
              <a:t>Ouvrons</a:t>
            </a:r>
            <a:r>
              <a:rPr lang="fr" sz="3380">
                <a:solidFill>
                  <a:srgbClr val="0B5394"/>
                </a:solidFill>
              </a:rPr>
              <a:t> ses portes (Hosanna) </a:t>
            </a:r>
            <a:endParaRPr sz="3380">
              <a:solidFill>
                <a:srgbClr val="0B539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8372"/>
              <a:buFont typeface="Arial"/>
              <a:buNone/>
            </a:pPr>
            <a:r>
              <a:rPr lang="fr" sz="2580">
                <a:solidFill>
                  <a:srgbClr val="0B5394"/>
                </a:solidFill>
              </a:rPr>
              <a:t>(Exo, interprété par Glorious)</a:t>
            </a:r>
            <a:endParaRPr>
              <a:solidFill>
                <a:srgbClr val="0B5394"/>
              </a:solidFill>
            </a:endParaRPr>
          </a:p>
        </p:txBody>
      </p:sp>
      <p:pic>
        <p:nvPicPr>
          <p:cNvPr descr="Découvre notre dernier album de louange : https://www.glorious.fr/accueil/125-yeshua-cd.html&#10;&#10;Ce chant composé par Exo en 1995 a changé notre vie. Nous étions adolescent quand nous l'avons connu. Il a retenti en nos coeurs d'une façon particulière, comme un appel à nous lever pour proclamer Jésus d'une manière nouvelle en France et dans la Francophonie.&#10;Si nous sommes ce que nous sommes aujourd'hui, c'est un peu grâce à Exo. Nous voulions leur rendre hommage.&#10;--------------&#10;&#10;✨EXO &amp; GLORIOUS réunis pour 4 soirées de louange en France, en Belgique et en Suisse✨ Rejoignez-nous :&#10;&#10;GENÈVE - Concert avec EXO&#10;Samedi 11 Octobre à l’Arena de Geneve&#10;https://my.weezevent.com/glorious-exo-en-concert-a-geneve&#10;&#10;MONTBÉLIARD- Concert avec EXO&#10;Samedi 13 Décembre 2025 à l’Axone&#10;https://my.weezevent.com/glorious-en-concert-a-montbeliard-3&#10;&#10;STRASBOURG - Concert avec EXO&#10;Dimanche 14 Décembre 2025 au Zénith&#10;https://my.weezevent.com/glorious-en-concert-a-strasbourg-3&#10;&#10;BRUXELLES - Concert avec EXO&#10;Vendredi 19 décembre 2025 à l’ING Arena&#10;https://concert-glorious-ingarena.ticketlive.be/selection&#10;&#10;---------------&#10;HOSANNA &#10;&#10;Ouvrons les portes au Roi,&#10;au Dieu de gloire.&#10;Lançons des cris de joie,&#10;Laissons jaillir un chant de victoire.&#10;Hosanna, hosanna, hosanna.&#10;&#10;1. Marchons ensemble,&#10;L'ennemi tremble.&#10;Dieu est avec nous,&#10;Chassons les ténèbres.&#10;&#10;2. Qui pourra taire&#10;Notre prière ?&#10;Dieu est avec nous,&#10;Levons sa bannière.&#10;&#10;3. Dansons devant lui&#10;Remplis de sa vie.&#10;Dieu est avec nous,&#10;Chantons sa louange.&#10;&#10;Auteur et compositeur : Thierry Ostrini &amp; Chris Christensen&#10;© 1994 INTEGRITY'S HOSANNA ! MUSIC/SOVEREIGN MUSIC/LTC Adm. pr la langue française, LTC/16 av. de la République, 94000 CRÉTEIL, FRANCE" id="414" name="Google Shape;414;p77" title="Glorious - Ouvrons les portes (Hosanna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7263" y="1554825"/>
            <a:ext cx="5149475" cy="28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19" name="Google Shape;419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24" name="Google Shape;424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29" name="Google Shape;429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34" name="Google Shape;434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39" name="Google Shape;439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44" name="Google Shape;444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449" name="Google Shape;449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85"/>
          <p:cNvPicPr preferRelativeResize="0"/>
          <p:nvPr/>
        </p:nvPicPr>
        <p:blipFill rotWithShape="1">
          <a:blip r:embed="rId3">
            <a:alphaModFix/>
          </a:blip>
          <a:srcRect b="0" l="29" r="19" t="0"/>
          <a:stretch/>
        </p:blipFill>
        <p:spPr>
          <a:xfrm>
            <a:off x="-35700" y="0"/>
            <a:ext cx="9210675" cy="5147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85" title="CEFFA_Logo_hori_cmyk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9101" y="475304"/>
            <a:ext cx="1815799" cy="82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69" name="Google Shape;16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86"/>
          <p:cNvSpPr txBox="1"/>
          <p:nvPr>
            <p:ph type="title"/>
          </p:nvPr>
        </p:nvSpPr>
        <p:spPr>
          <a:xfrm>
            <a:off x="311700" y="28557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>
              <a:solidFill>
                <a:srgbClr val="1155CC"/>
              </a:solidFill>
            </a:endParaRPr>
          </a:p>
        </p:txBody>
      </p:sp>
      <p:sp>
        <p:nvSpPr>
          <p:cNvPr id="461" name="Google Shape;461;p86"/>
          <p:cNvSpPr txBox="1"/>
          <p:nvPr/>
        </p:nvSpPr>
        <p:spPr>
          <a:xfrm>
            <a:off x="311700" y="1166075"/>
            <a:ext cx="4552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700" u="sng">
                <a:solidFill>
                  <a:schemeClr val="accent6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Lien vidéo avec Paroles</a:t>
            </a:r>
            <a:endParaRPr b="1" sz="1700">
              <a:solidFill>
                <a:schemeClr val="accent6"/>
              </a:solidFill>
            </a:endParaRPr>
          </a:p>
        </p:txBody>
      </p:sp>
      <p:pic>
        <p:nvPicPr>
          <p:cNvPr descr="Psaume 100:4&#10;Entrez dans ses portes avec des louanges, Dans ses parvis avec des cantiques! Célébrez-le, bénissez son nom!" id="462" name="Google Shape;462;p86" title="Exo : Entrez dans ses portes, Paroles.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8400" y="1847975"/>
            <a:ext cx="4703025" cy="264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87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-400050" lvl="0" marL="457200" rtl="0" algn="ctr">
              <a:spcBef>
                <a:spcPts val="0"/>
              </a:spcBef>
              <a:spcAft>
                <a:spcPts val="0"/>
              </a:spcAft>
              <a:buClr>
                <a:srgbClr val="1155CC"/>
              </a:buClr>
              <a:buSzPct val="100000"/>
              <a:buAutoNum type="arabicPeriod"/>
            </a:pPr>
            <a:r>
              <a:rPr lang="fr" sz="3000">
                <a:solidFill>
                  <a:srgbClr val="1155CC"/>
                </a:solidFill>
              </a:rPr>
              <a:t>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-45720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Vous qui soupirez, 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Peuple assoiffé de son salut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Tout est accompli, tous est en lui, 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N’attendez plus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>
              <a:solidFill>
                <a:srgbClr val="1155CC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88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R/ 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Entrez dans ses portes,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Célébrez dans ses parvis,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Sa vie est plus forte,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Que les forces ennemies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9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2.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Dans l’obscurité,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La vérité ne faiblit pas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Tant de tentations, tant d’illusions,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Mais Dieu est là 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90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R/ 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Entrez dans ses portes,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Célébrez dans ses parvis,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Sa vie est plus forte,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Que les forces ennemies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91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R/ 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Entrez dans ses portes,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Célébrez dans ses parvis,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Chantez dans ses portes,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Le salut de Jésus-Christ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>
              <a:solidFill>
                <a:srgbClr val="1155CC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92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3.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Par ton sacrifice,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Le sang versé, crie pour nous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Fils du Dieu Vivant,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Ressuscité, Brille en nous 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93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R/ 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Entrez dans ses portes,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Célébrez dans ses parvis,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Sa vie est plus forte,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Que les forces ennemies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>
              <a:solidFill>
                <a:srgbClr val="1155CC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94"/>
          <p:cNvSpPr txBox="1"/>
          <p:nvPr>
            <p:ph type="title"/>
          </p:nvPr>
        </p:nvSpPr>
        <p:spPr>
          <a:xfrm>
            <a:off x="401700" y="263050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9289"/>
              <a:buFont typeface="Arial"/>
              <a:buNone/>
            </a:pPr>
            <a:r>
              <a:rPr lang="fr" sz="3380">
                <a:solidFill>
                  <a:srgbClr val="1155CC"/>
                </a:solidFill>
              </a:rPr>
              <a:t>Entrez dans ses portes </a:t>
            </a:r>
            <a:r>
              <a:rPr lang="fr" sz="2580">
                <a:solidFill>
                  <a:srgbClr val="1155CC"/>
                </a:solidFill>
              </a:rPr>
              <a:t>(Exo)</a:t>
            </a:r>
            <a:endParaRPr sz="3755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6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E67C8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R/     </a:t>
            </a:r>
            <a:endParaRPr sz="3000">
              <a:solidFill>
                <a:srgbClr val="1155CC"/>
              </a:solidFill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Entrez dans ses portes,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Célébrez dans ses parvis,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Chantez dans ses portes,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>
                <a:solidFill>
                  <a:srgbClr val="1155CC"/>
                </a:solidFill>
              </a:rPr>
              <a:t>Le salut de Jésus-Christ</a:t>
            </a:r>
            <a:endParaRPr sz="3000">
              <a:solidFill>
                <a:srgbClr val="1155C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755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3"/>
          <p:cNvSpPr txBox="1"/>
          <p:nvPr>
            <p:ph type="title"/>
          </p:nvPr>
        </p:nvSpPr>
        <p:spPr>
          <a:xfrm>
            <a:off x="311700" y="169600"/>
            <a:ext cx="8704800" cy="64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" sz="2570">
                <a:solidFill>
                  <a:srgbClr val="1155CC"/>
                </a:solidFill>
              </a:rPr>
              <a:t>Merci de vous lever pour le chant d’entrée</a:t>
            </a:r>
            <a:r>
              <a:rPr lang="fr" sz="3280">
                <a:solidFill>
                  <a:srgbClr val="1155CC"/>
                </a:solidFill>
              </a:rPr>
              <a:t> </a:t>
            </a:r>
            <a:endParaRPr sz="3280">
              <a:solidFill>
                <a:srgbClr val="1155CC"/>
              </a:solidFill>
            </a:endParaRPr>
          </a:p>
        </p:txBody>
      </p:sp>
      <p:pic>
        <p:nvPicPr>
          <p:cNvPr id="175" name="Google Shape;17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8750" y="1453525"/>
            <a:ext cx="5503925" cy="309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4"/>
          <p:cNvPicPr preferRelativeResize="0"/>
          <p:nvPr/>
        </p:nvPicPr>
        <p:blipFill rotWithShape="1">
          <a:blip r:embed="rId3">
            <a:alphaModFix/>
          </a:blip>
          <a:srcRect b="0" l="69" r="59" t="0"/>
          <a:stretch/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ovided to YouTube by TuneCore&#10;&#10;Pour toi nos vies se lèvent · Be Witness&#10;&#10;Pour toi nos vies se lèvent&#10;&#10;℗ 2022 BW PROD&#10;&#10;Released on: 2022-06-10&#10;&#10;Auto-generated by YouTube." id="181" name="Google Shape;181;p34" title="Pour toi nos vies se lèven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6425" y="3713375"/>
            <a:ext cx="2458550" cy="138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éliorer cette diapositive" id="186" name="Google Shape;18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