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46"/>
  </p:notesMasterIdLst>
  <p:handoutMasterIdLst>
    <p:handoutMasterId r:id="rId47"/>
  </p:handoutMasterIdLst>
  <p:sldIdLst>
    <p:sldId id="257" r:id="rId2"/>
    <p:sldId id="264" r:id="rId3"/>
    <p:sldId id="262" r:id="rId4"/>
    <p:sldId id="261" r:id="rId5"/>
    <p:sldId id="265" r:id="rId6"/>
    <p:sldId id="315" r:id="rId7"/>
    <p:sldId id="316" r:id="rId8"/>
    <p:sldId id="273" r:id="rId9"/>
    <p:sldId id="274" r:id="rId10"/>
    <p:sldId id="268" r:id="rId11"/>
    <p:sldId id="276" r:id="rId12"/>
    <p:sldId id="292" r:id="rId13"/>
    <p:sldId id="318" r:id="rId14"/>
    <p:sldId id="291" r:id="rId15"/>
    <p:sldId id="320" r:id="rId16"/>
    <p:sldId id="319" r:id="rId17"/>
    <p:sldId id="321" r:id="rId18"/>
    <p:sldId id="322" r:id="rId19"/>
    <p:sldId id="323" r:id="rId20"/>
    <p:sldId id="324" r:id="rId21"/>
    <p:sldId id="326" r:id="rId22"/>
    <p:sldId id="328" r:id="rId23"/>
    <p:sldId id="331" r:id="rId24"/>
    <p:sldId id="330" r:id="rId25"/>
    <p:sldId id="329" r:id="rId26"/>
    <p:sldId id="333" r:id="rId27"/>
    <p:sldId id="334" r:id="rId28"/>
    <p:sldId id="335" r:id="rId29"/>
    <p:sldId id="263" r:id="rId30"/>
    <p:sldId id="336" r:id="rId31"/>
    <p:sldId id="327" r:id="rId32"/>
    <p:sldId id="332" r:id="rId33"/>
    <p:sldId id="337" r:id="rId34"/>
    <p:sldId id="267" r:id="rId35"/>
    <p:sldId id="339" r:id="rId36"/>
    <p:sldId id="340" r:id="rId37"/>
    <p:sldId id="341" r:id="rId38"/>
    <p:sldId id="343" r:id="rId39"/>
    <p:sldId id="344" r:id="rId40"/>
    <p:sldId id="345" r:id="rId41"/>
    <p:sldId id="346" r:id="rId42"/>
    <p:sldId id="347" r:id="rId43"/>
    <p:sldId id="348" r:id="rId44"/>
    <p:sldId id="271" r:id="rId45"/>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Maillet-Rao" initials="CMR" lastIdx="2" clrIdx="0">
    <p:extLst>
      <p:ext uri="{19B8F6BF-5375-455C-9EA6-DF929625EA0E}">
        <p15:presenceInfo xmlns:p15="http://schemas.microsoft.com/office/powerpoint/2012/main" userId="S::caromaro@csno.ab.ca::bfd1aff5-dd21-40de-a7ff-1edd1a258d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D4283C-FAEA-4187-B4DD-784EE7DCDDC2}" v="139" dt="2021-03-25T19:19:10.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660"/>
  </p:normalViewPr>
  <p:slideViewPr>
    <p:cSldViewPr snapToGrid="0">
      <p:cViewPr varScale="1">
        <p:scale>
          <a:sx n="86" d="100"/>
          <a:sy n="86" d="100"/>
        </p:scale>
        <p:origin x="490" y="58"/>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14T10:45:47.828"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2641A86-FBF4-4831-9FF4-7B487F3492D7}" type="datetime1">
              <a:rPr lang="fr-FR" smtClean="0"/>
              <a:t>29/03/2021</a:t>
            </a:fld>
            <a:endParaRPr lang="en-US"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‹N°›</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713F8BB-B1B5-4D35-A08C-A275931309FC}" type="datetime1">
              <a:rPr lang="fr-FR" smtClean="0"/>
              <a:t>29/03/2021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Modifiez les styles du texte du masque</a:t>
            </a:r>
            <a:endParaRPr lang="en-US"/>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‹N°›</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hasCustomPrompt="1"/>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fr" dirty="0"/>
              <a:t>Modifiez le style du titre</a:t>
            </a:r>
            <a:endParaRPr lang="en-US" dirty="0"/>
          </a:p>
        </p:txBody>
      </p:sp>
      <p:sp>
        <p:nvSpPr>
          <p:cNvPr id="3" name="Sous-titre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fr-FR"/>
              <a:t>Modifiez le style des sous-titres du masque</a:t>
            </a:r>
            <a:endParaRPr lang="en-US" dirty="0"/>
          </a:p>
        </p:txBody>
      </p:sp>
      <p:cxnSp>
        <p:nvCxnSpPr>
          <p:cNvPr id="9" name="Connecteur droit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e la date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EABA18A1-B72F-49DD-8A51-DC4A9B10C77C}" type="datetime1">
              <a:rPr lang="fr-FR" smtClean="0"/>
              <a:t>29/03/2021</a:t>
            </a:fld>
            <a:endParaRPr lang="en-US" dirty="0"/>
          </a:p>
        </p:txBody>
      </p:sp>
      <p:sp>
        <p:nvSpPr>
          <p:cNvPr id="5" name="Espace réservé du pied de page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Espace réservé du numéro de diapositive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en-US" dirty="0"/>
          </a:p>
        </p:txBody>
      </p:sp>
      <p:sp>
        <p:nvSpPr>
          <p:cNvPr id="3" name="Espace réservé du texte vertical 2"/>
          <p:cNvSpPr>
            <a:spLocks noGrp="1"/>
          </p:cNvSpPr>
          <p:nvPr>
            <p:ph type="body" orient="vert" idx="1"/>
          </p:nvPr>
        </p:nvSpPr>
        <p:spPr/>
        <p:txBody>
          <a:bodyPr vert="eaVert" lIns="45720" tIns="0" rIns="45720" bIns="0"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7" name="Espace réservé de la date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97A74DDF-14B3-4359-B246-DC1DC867FD8F}" type="datetime1">
              <a:rPr lang="fr-FR" smtClean="0"/>
              <a:t>29/03/2021</a:t>
            </a:fld>
            <a:endParaRPr lang="en-US" dirty="0"/>
          </a:p>
        </p:txBody>
      </p:sp>
      <p:sp>
        <p:nvSpPr>
          <p:cNvPr id="8" name="Espace réservé du pied de page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Espace réservé du numéro de diapositive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vertical 1"/>
          <p:cNvSpPr>
            <a:spLocks noGrp="1"/>
          </p:cNvSpPr>
          <p:nvPr>
            <p:ph type="title" orient="vert" hasCustomPrompt="1"/>
          </p:nvPr>
        </p:nvSpPr>
        <p:spPr>
          <a:xfrm>
            <a:off x="8724900" y="412302"/>
            <a:ext cx="2628900" cy="5759898"/>
          </a:xfrm>
        </p:spPr>
        <p:txBody>
          <a:bodyPr vert="eaVert" rtlCol="0"/>
          <a:lstStyle>
            <a:lvl1pPr>
              <a:defRPr/>
            </a:lvl1pPr>
          </a:lstStyle>
          <a:p>
            <a:pPr rtl="0"/>
            <a:r>
              <a:rPr lang="fr" dirty="0"/>
              <a:t>Modifiez le style du titre</a:t>
            </a:r>
            <a:endParaRPr lang="en-US" dirty="0"/>
          </a:p>
        </p:txBody>
      </p:sp>
      <p:sp>
        <p:nvSpPr>
          <p:cNvPr id="3" name="Espace réservé du texte vertical 2"/>
          <p:cNvSpPr>
            <a:spLocks noGrp="1"/>
          </p:cNvSpPr>
          <p:nvPr>
            <p:ph type="body" orient="vert" idx="1"/>
          </p:nvPr>
        </p:nvSpPr>
        <p:spPr>
          <a:xfrm>
            <a:off x="838200" y="412302"/>
            <a:ext cx="7734300" cy="5759898"/>
          </a:xfrm>
        </p:spPr>
        <p:txBody>
          <a:bodyPr vert="eaVert" lIns="45720" tIns="0" rIns="45720" bIns="0"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7" name="Espace réservé de la date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72DB94D9-FA33-4622-B5B0-3A212B55AFC9}" type="datetime1">
              <a:rPr lang="fr-FR" smtClean="0"/>
              <a:t>29/03/2021</a:t>
            </a:fld>
            <a:endParaRPr lang="en-US" dirty="0"/>
          </a:p>
        </p:txBody>
      </p:sp>
      <p:sp>
        <p:nvSpPr>
          <p:cNvPr id="8" name="Espace réservé du pied de page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en-US" dirty="0"/>
          </a:p>
        </p:txBody>
      </p:sp>
      <p:sp>
        <p:nvSpPr>
          <p:cNvPr id="3" name="Espace réservé du contenu 2"/>
          <p:cNvSpPr>
            <a:spLocks noGrp="1"/>
          </p:cNvSpPr>
          <p:nvPr>
            <p:ph idx="1"/>
          </p:nvPr>
        </p:nvSpPr>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7" name="Espace réservé de la date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5162FBC-E467-46B8-ABE1-98D95CFF2BA6}" type="datetime1">
              <a:rPr lang="fr-FR" smtClean="0"/>
              <a:t>29/03/2021</a:t>
            </a:fld>
            <a:endParaRPr lang="en-US" dirty="0"/>
          </a:p>
        </p:txBody>
      </p:sp>
      <p:sp>
        <p:nvSpPr>
          <p:cNvPr id="8" name="Espace réservé du pied de page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Espace réservé du numéro de diapositive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hasCustomPrompt="1"/>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fr" dirty="0"/>
              <a:t>Modifiez le style du titre</a:t>
            </a:r>
            <a:endParaRPr lang="en-US" dirty="0"/>
          </a:p>
        </p:txBody>
      </p:sp>
      <p:sp>
        <p:nvSpPr>
          <p:cNvPr id="3" name="Espace réservé du texte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a:t>Cliquez pour modifier les styles du texte du masque</a:t>
            </a:r>
          </a:p>
        </p:txBody>
      </p:sp>
      <p:cxnSp>
        <p:nvCxnSpPr>
          <p:cNvPr id="9" name="Connecteur droit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Espace réservé de la date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E7F64E0A-ACF3-44BD-A54D-C44EDE2996DF}" type="datetime1">
              <a:rPr lang="fr-FR" smtClean="0"/>
              <a:t>29/03/2021</a:t>
            </a:fld>
            <a:endParaRPr lang="en-US" dirty="0"/>
          </a:p>
        </p:txBody>
      </p:sp>
      <p:sp>
        <p:nvSpPr>
          <p:cNvPr id="8" name="Espace réservé du pied de page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Espace réservé du numéro de diapositive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re 7"/>
          <p:cNvSpPr>
            <a:spLocks noGrp="1"/>
          </p:cNvSpPr>
          <p:nvPr>
            <p:ph type="title" hasCustomPrompt="1"/>
          </p:nvPr>
        </p:nvSpPr>
        <p:spPr>
          <a:xfrm>
            <a:off x="1097280" y="286603"/>
            <a:ext cx="10058400" cy="1450757"/>
          </a:xfrm>
        </p:spPr>
        <p:txBody>
          <a:bodyPr rtlCol="0"/>
          <a:lstStyle>
            <a:lvl1pPr>
              <a:defRPr/>
            </a:lvl1pPr>
          </a:lstStyle>
          <a:p>
            <a:pPr rtl="0"/>
            <a:r>
              <a:rPr lang="fr" dirty="0"/>
              <a:t>Modifiez le style du titre du masque</a:t>
            </a:r>
            <a:endParaRPr lang="en-US" dirty="0"/>
          </a:p>
        </p:txBody>
      </p:sp>
      <p:sp>
        <p:nvSpPr>
          <p:cNvPr id="3" name="Espace réservé du contenu 2"/>
          <p:cNvSpPr>
            <a:spLocks noGrp="1"/>
          </p:cNvSpPr>
          <p:nvPr>
            <p:ph sz="half" idx="1"/>
          </p:nvPr>
        </p:nvSpPr>
        <p:spPr>
          <a:xfrm>
            <a:off x="1097280" y="2120900"/>
            <a:ext cx="4639736" cy="3748193"/>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contenu 3"/>
          <p:cNvSpPr>
            <a:spLocks noGrp="1"/>
          </p:cNvSpPr>
          <p:nvPr>
            <p:ph sz="half" idx="2"/>
          </p:nvPr>
        </p:nvSpPr>
        <p:spPr>
          <a:xfrm>
            <a:off x="6515944" y="2120900"/>
            <a:ext cx="4639736" cy="3748194"/>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2" name="Espace réservé de la date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F810B38C-D4F5-42C2-967A-0B7FC97B2621}" type="datetime1">
              <a:rPr lang="fr-FR" smtClean="0"/>
              <a:t>29/03/2021</a:t>
            </a:fld>
            <a:endParaRPr lang="en-US" dirty="0"/>
          </a:p>
        </p:txBody>
      </p:sp>
      <p:sp>
        <p:nvSpPr>
          <p:cNvPr id="9" name="Espace réservé du pied de page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re 9"/>
          <p:cNvSpPr>
            <a:spLocks noGrp="1"/>
          </p:cNvSpPr>
          <p:nvPr>
            <p:ph type="title"/>
          </p:nvPr>
        </p:nvSpPr>
        <p:spPr>
          <a:xfrm>
            <a:off x="1097280" y="286603"/>
            <a:ext cx="10058400" cy="1450757"/>
          </a:xfrm>
        </p:spPr>
        <p:txBody>
          <a:bodyPr rtlCol="0"/>
          <a:lstStyle/>
          <a:p>
            <a:pPr rtl="0"/>
            <a:r>
              <a:rPr lang="fr-FR"/>
              <a:t>Modifiez le style du titre</a:t>
            </a:r>
            <a:endParaRPr lang="en-US" dirty="0"/>
          </a:p>
        </p:txBody>
      </p:sp>
      <p:sp>
        <p:nvSpPr>
          <p:cNvPr id="3" name="Espace réservé du texte 2"/>
          <p:cNvSpPr>
            <a:spLocks noGrp="1"/>
          </p:cNvSpPr>
          <p:nvPr>
            <p:ph type="body" idx="1" hasCustomPrompt="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dirty="0"/>
              <a:t>Modifiez les styles du texte du masque</a:t>
            </a:r>
          </a:p>
        </p:txBody>
      </p:sp>
      <p:sp>
        <p:nvSpPr>
          <p:cNvPr id="4" name="Espace réservé du contenu 3"/>
          <p:cNvSpPr>
            <a:spLocks noGrp="1"/>
          </p:cNvSpPr>
          <p:nvPr>
            <p:ph sz="half" idx="2"/>
          </p:nvPr>
        </p:nvSpPr>
        <p:spPr>
          <a:xfrm>
            <a:off x="1097280" y="2958274"/>
            <a:ext cx="4639736" cy="2910821"/>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5" name="Espace réservé du texte 4"/>
          <p:cNvSpPr>
            <a:spLocks noGrp="1"/>
          </p:cNvSpPr>
          <p:nvPr>
            <p:ph type="body" sz="quarter" idx="3" hasCustomPrompt="1"/>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dirty="0"/>
              <a:t>Modifiez les styles du texte du masque</a:t>
            </a:r>
          </a:p>
        </p:txBody>
      </p:sp>
      <p:sp>
        <p:nvSpPr>
          <p:cNvPr id="6" name="Espace réservé du contenu 5"/>
          <p:cNvSpPr>
            <a:spLocks noGrp="1"/>
          </p:cNvSpPr>
          <p:nvPr>
            <p:ph sz="quarter" idx="4"/>
          </p:nvPr>
        </p:nvSpPr>
        <p:spPr>
          <a:xfrm>
            <a:off x="6515944" y="2958273"/>
            <a:ext cx="4639736" cy="2910821"/>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2" name="Espace réservé de la date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76C9646D-2F82-4FD6-98A1-C2A4C26D0529}" type="datetime1">
              <a:rPr lang="fr-FR" smtClean="0"/>
              <a:t>29/03/2021</a:t>
            </a:fld>
            <a:endParaRPr lang="en-US" dirty="0"/>
          </a:p>
        </p:txBody>
      </p:sp>
      <p:sp>
        <p:nvSpPr>
          <p:cNvPr id="11" name="Espace réservé du pied de page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Espace réservé au numéro de diapositive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a:defRPr/>
            </a:lvl1pPr>
          </a:lstStyle>
          <a:p>
            <a:pPr rtl="0"/>
            <a:r>
              <a:rPr lang="fr" dirty="0"/>
              <a:t>Cliquez pour modifier le style du titre du masque</a:t>
            </a:r>
            <a:endParaRPr lang="en-US" dirty="0"/>
          </a:p>
        </p:txBody>
      </p:sp>
      <p:sp>
        <p:nvSpPr>
          <p:cNvPr id="6" name="Espace réservé de la date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63595C77-250B-4737-9E4A-69E5939CBC16}" type="datetime1">
              <a:rPr lang="fr-FR" smtClean="0"/>
              <a:t>29/03/2021</a:t>
            </a:fld>
            <a:endParaRPr lang="en-US" dirty="0"/>
          </a:p>
        </p:txBody>
      </p:sp>
      <p:sp>
        <p:nvSpPr>
          <p:cNvPr id="7" name="Espace réservé du pied de page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Espace réservé du numéro de diapositive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e la date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8C7E81F3-FFCD-4236-B158-26C78CAC6E11}" type="datetime1">
              <a:rPr lang="fr-FR" smtClean="0"/>
              <a:t>29/03/2021</a:t>
            </a:fld>
            <a:endParaRPr lang="en-US" dirty="0"/>
          </a:p>
        </p:txBody>
      </p:sp>
      <p:sp>
        <p:nvSpPr>
          <p:cNvPr id="3" name="Espace réservé du pied de page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Espace réservé du numéro de diapositive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fr-FR"/>
              <a:t>Modifiez le style du titre</a:t>
            </a:r>
            <a:endParaRPr lang="en-US" dirty="0"/>
          </a:p>
        </p:txBody>
      </p:sp>
      <p:sp>
        <p:nvSpPr>
          <p:cNvPr id="3" name="Espace réservé du contenu 2"/>
          <p:cNvSpPr>
            <a:spLocks noGrp="1"/>
          </p:cNvSpPr>
          <p:nvPr>
            <p:ph idx="1"/>
          </p:nvPr>
        </p:nvSpPr>
        <p:spPr>
          <a:xfrm>
            <a:off x="5458984" y="812799"/>
            <a:ext cx="5928344" cy="5294757"/>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texte 3"/>
          <p:cNvSpPr>
            <a:spLocks noGrp="1"/>
          </p:cNvSpPr>
          <p:nvPr>
            <p:ph type="body" sz="half" idx="2" hasCustomPrompt="1"/>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dirty="0"/>
              <a:t>Modifiez les styles du texte du masque</a:t>
            </a:r>
          </a:p>
        </p:txBody>
      </p:sp>
      <p:sp>
        <p:nvSpPr>
          <p:cNvPr id="5" name="Espace réservé de la date 4"/>
          <p:cNvSpPr>
            <a:spLocks noGrp="1"/>
          </p:cNvSpPr>
          <p:nvPr>
            <p:ph type="dt" sz="half" idx="10"/>
          </p:nvPr>
        </p:nvSpPr>
        <p:spPr>
          <a:xfrm>
            <a:off x="643464" y="6446520"/>
            <a:ext cx="3517568" cy="365125"/>
          </a:xfrm>
        </p:spPr>
        <p:txBody>
          <a:bodyPr rtlCol="0"/>
          <a:lstStyle>
            <a:lvl1pPr algn="l">
              <a:defRPr/>
            </a:lvl1pPr>
          </a:lstStyle>
          <a:p>
            <a:pPr rtl="0"/>
            <a:fld id="{0A97361A-7C50-452A-9761-2F2CCDC29838}" type="datetime1">
              <a:rPr lang="fr-FR" smtClean="0"/>
              <a:t>29/03/2021</a:t>
            </a:fld>
            <a:endParaRPr lang="en-US" dirty="0"/>
          </a:p>
        </p:txBody>
      </p:sp>
      <p:sp>
        <p:nvSpPr>
          <p:cNvPr id="6" name="Espace réservé du pied de page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Espace réservé au numéro de diapositive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rtl="0"/>
              <a:t>‹N°›</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image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a:t>Cliquez sur l'icône pour ajouter une image</a:t>
            </a:r>
            <a:endParaRPr lang="en-US" dirty="0"/>
          </a:p>
        </p:txBody>
      </p:sp>
      <p:sp>
        <p:nvSpPr>
          <p:cNvPr id="2" name="Titre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fr-FR"/>
              <a:t>Modifiez le style du titre</a:t>
            </a:r>
            <a:endParaRPr lang="en-US" dirty="0"/>
          </a:p>
        </p:txBody>
      </p:sp>
      <p:sp>
        <p:nvSpPr>
          <p:cNvPr id="4" name="Espace réservé du texte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pPr rtl="0"/>
            <a:fld id="{7E208F8F-9785-4D7E-B2D7-6FB9149CAF24}" type="datetime1">
              <a:rPr lang="fr-FR" smtClean="0"/>
              <a:t>29/03/2021</a:t>
            </a:fld>
            <a:endParaRPr lang="en-US" dirty="0"/>
          </a:p>
        </p:txBody>
      </p:sp>
      <p:sp>
        <p:nvSpPr>
          <p:cNvPr id="6" name="Espace réservé au pied de page 5"/>
          <p:cNvSpPr>
            <a:spLocks noGrp="1"/>
          </p:cNvSpPr>
          <p:nvPr>
            <p:ph type="ftr" sz="quarter" idx="11"/>
          </p:nvPr>
        </p:nvSpPr>
        <p:spPr>
          <a:xfrm>
            <a:off x="1097279" y="6446838"/>
            <a:ext cx="6818262" cy="365125"/>
          </a:xfrm>
        </p:spPr>
        <p:txBody>
          <a:bodyPr rtlCol="0"/>
          <a:lstStyle/>
          <a:p>
            <a:pPr algn="l" rtl="0"/>
            <a:endParaRPr lang="en-US"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u titre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fr"/>
              <a:t>Modifiez le style du titre</a:t>
            </a:r>
            <a:endParaRPr lang="en-US" dirty="0"/>
          </a:p>
        </p:txBody>
      </p:sp>
      <p:sp>
        <p:nvSpPr>
          <p:cNvPr id="3" name="Espace réservé du texte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fr"/>
              <a:t>Modifiez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4" name="Espace réservé de la date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33CD2423-DC0C-47A2-8916-10643EB35EC9}" type="datetime1">
              <a:rPr lang="fr-FR" smtClean="0"/>
              <a:t>29/03/2021</a:t>
            </a:fld>
            <a:endParaRPr lang="en-US" dirty="0"/>
          </a:p>
        </p:txBody>
      </p:sp>
      <p:sp>
        <p:nvSpPr>
          <p:cNvPr id="5" name="Espace réservé du pied de page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Espace réservé du numéro de diapositive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‹N°›</a:t>
            </a:fld>
            <a:endParaRPr lang="en-US" dirty="0"/>
          </a:p>
        </p:txBody>
      </p:sp>
      <p:cxnSp>
        <p:nvCxnSpPr>
          <p:cNvPr id="10" name="Connecteur droit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leceffa.c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egliselyoncentre.fr/sermons/le-pardon"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www.jesuits.global/fr/2021/03/05/le-sacrement-de-la-reconciliation-la-video-du-pape/"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egliselyoncentre.fr/" TargetMode="External"/><Relationship Id="rId2" Type="http://schemas.openxmlformats.org/officeDocument/2006/relationships/hyperlink" Target="https://www.bible.com/fr/app"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2" Type="http://schemas.openxmlformats.org/officeDocument/2006/relationships/hyperlink" Target="Ressources%20vid&#233;o%20pour%20les%20ados.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gXdIGVxZyWA?feature=oembed" TargetMode="Externa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re 1">
            <a:extLst>
              <a:ext uri="{FF2B5EF4-FFF2-40B4-BE49-F238E27FC236}">
                <a16:creationId xmlns:a16="http://schemas.microsoft.com/office/drawing/2014/main" id="{78FD68DA-43BA-4508-8DE2-BA9BB7B2FA5B}"/>
              </a:ext>
            </a:extLst>
          </p:cNvPr>
          <p:cNvSpPr>
            <a:spLocks noGrp="1"/>
          </p:cNvSpPr>
          <p:nvPr>
            <p:ph type="ctrTitle"/>
          </p:nvPr>
        </p:nvSpPr>
        <p:spPr>
          <a:xfrm>
            <a:off x="4722920" y="97663"/>
            <a:ext cx="7291501" cy="4227450"/>
          </a:xfrm>
        </p:spPr>
        <p:txBody>
          <a:bodyPr rtlCol="0">
            <a:normAutofit fontScale="90000"/>
          </a:bodyPr>
          <a:lstStyle/>
          <a:p>
            <a:pPr algn="ctr" rtl="0"/>
            <a:r>
              <a:rPr lang="fr-CA" sz="8000" dirty="0"/>
              <a:t>Mon histoire de réconciliation et d’envoi en mission</a:t>
            </a:r>
            <a:endParaRPr lang="fr" sz="8000" dirty="0"/>
          </a:p>
        </p:txBody>
      </p:sp>
      <p:sp>
        <p:nvSpPr>
          <p:cNvPr id="3" name="Sous-titre 2">
            <a:extLst>
              <a:ext uri="{FF2B5EF4-FFF2-40B4-BE49-F238E27FC236}">
                <a16:creationId xmlns:a16="http://schemas.microsoft.com/office/drawing/2014/main" id="{A8E9CFF2-3777-4FF4-A759-8491175B0B7C}"/>
              </a:ext>
            </a:extLst>
          </p:cNvPr>
          <p:cNvSpPr>
            <a:spLocks noGrp="1"/>
          </p:cNvSpPr>
          <p:nvPr>
            <p:ph type="subTitle" idx="1"/>
          </p:nvPr>
        </p:nvSpPr>
        <p:spPr>
          <a:xfrm>
            <a:off x="5278984" y="4576601"/>
            <a:ext cx="6269347" cy="1021498"/>
          </a:xfrm>
        </p:spPr>
        <p:txBody>
          <a:bodyPr rtlCol="0">
            <a:normAutofit fontScale="92500" lnSpcReduction="20000"/>
          </a:bodyPr>
          <a:lstStyle/>
          <a:p>
            <a:pPr algn="ctr" rtl="0"/>
            <a:r>
              <a:rPr lang="fr" sz="2400" b="1" dirty="0">
                <a:solidFill>
                  <a:srgbClr val="002060"/>
                </a:solidFill>
              </a:rPr>
              <a:t>Catéchèse dévelopée par le Céffa pour les paroisses francophones de l’alberta </a:t>
            </a:r>
          </a:p>
        </p:txBody>
      </p:sp>
      <p:pic>
        <p:nvPicPr>
          <p:cNvPr id="5" name="Image 4" descr="Image contenant un bâtiment, un siège, un banc, un côté&#10;&#10;Description générée automatiquement">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Connecteur droit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15808E04-74B1-481A-8092-E67E64B61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334" y="5675775"/>
            <a:ext cx="1930184" cy="873756"/>
          </a:xfrm>
          <a:prstGeom prst="rect">
            <a:avLst/>
          </a:prstGeom>
        </p:spPr>
      </p:pic>
      <p:sp>
        <p:nvSpPr>
          <p:cNvPr id="10" name="ZoneTexte 9">
            <a:extLst>
              <a:ext uri="{FF2B5EF4-FFF2-40B4-BE49-F238E27FC236}">
                <a16:creationId xmlns:a16="http://schemas.microsoft.com/office/drawing/2014/main" id="{23B3B3BF-E258-4799-8BA7-6B1F51810709}"/>
              </a:ext>
            </a:extLst>
          </p:cNvPr>
          <p:cNvSpPr txBox="1"/>
          <p:nvPr/>
        </p:nvSpPr>
        <p:spPr>
          <a:xfrm>
            <a:off x="7268123" y="6519100"/>
            <a:ext cx="2640753" cy="369332"/>
          </a:xfrm>
          <a:prstGeom prst="rect">
            <a:avLst/>
          </a:prstGeom>
          <a:noFill/>
        </p:spPr>
        <p:txBody>
          <a:bodyPr wrap="square">
            <a:spAutoFit/>
          </a:bodyPr>
          <a:lstStyle/>
          <a:p>
            <a:r>
              <a:rPr lang="fr-CA" dirty="0">
                <a:solidFill>
                  <a:schemeClr val="tx2"/>
                </a:solidFill>
                <a:hlinkClick r:id="rId4">
                  <a:extLst>
                    <a:ext uri="{A12FA001-AC4F-418D-AE19-62706E023703}">
                      <ahyp:hlinkClr xmlns:ahyp="http://schemas.microsoft.com/office/drawing/2018/hyperlinkcolor" val="tx"/>
                    </a:ext>
                  </a:extLst>
                </a:hlinkClick>
              </a:rPr>
              <a:t>https://www.leceffa.ca/</a:t>
            </a:r>
            <a:endParaRPr lang="fr-CA" dirty="0">
              <a:solidFill>
                <a:schemeClr val="tx2"/>
              </a:solidFill>
            </a:endParaRP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C40DFB8-273E-4362-9088-B2BF97CA1DDD}"/>
              </a:ext>
            </a:extLst>
          </p:cNvPr>
          <p:cNvSpPr>
            <a:spLocks noGrp="1"/>
          </p:cNvSpPr>
          <p:nvPr>
            <p:ph type="dt" sz="half" idx="10"/>
          </p:nvPr>
        </p:nvSpPr>
        <p:spPr/>
        <p:txBody>
          <a:bodyPr/>
          <a:lstStyle/>
          <a:p>
            <a:pPr rtl="0"/>
            <a:fld id="{8C7E81F3-FFCD-4236-B158-26C78CAC6E11}" type="datetime1">
              <a:rPr lang="fr-FR" smtClean="0"/>
              <a:t>29/03/2021</a:t>
            </a:fld>
            <a:endParaRPr lang="en-US" dirty="0"/>
          </a:p>
        </p:txBody>
      </p:sp>
      <p:sp>
        <p:nvSpPr>
          <p:cNvPr id="8" name="ZoneTexte 7">
            <a:extLst>
              <a:ext uri="{FF2B5EF4-FFF2-40B4-BE49-F238E27FC236}">
                <a16:creationId xmlns:a16="http://schemas.microsoft.com/office/drawing/2014/main" id="{54D4298A-B045-413F-8594-CBA5D4CB9C83}"/>
              </a:ext>
            </a:extLst>
          </p:cNvPr>
          <p:cNvSpPr txBox="1"/>
          <p:nvPr/>
        </p:nvSpPr>
        <p:spPr>
          <a:xfrm>
            <a:off x="174594" y="115929"/>
            <a:ext cx="11842811" cy="1815882"/>
          </a:xfrm>
          <a:prstGeom prst="rect">
            <a:avLst/>
          </a:prstGeom>
          <a:noFill/>
        </p:spPr>
        <p:txBody>
          <a:bodyPr wrap="square" rtlCol="0">
            <a:spAutoFit/>
          </a:bodyPr>
          <a:lstStyle/>
          <a:p>
            <a:pPr algn="ctr"/>
            <a:r>
              <a:rPr lang="fr-CA" sz="4000" b="1" dirty="0">
                <a:latin typeface="Comic Sans MS" panose="030F0702030302020204" pitchFamily="66" charset="0"/>
              </a:rPr>
              <a:t>On commence par récapituler ce que l’on a déjà vu dans les premières catéchèses  </a:t>
            </a:r>
          </a:p>
          <a:p>
            <a:endParaRPr lang="fr-CA" sz="3200" b="1" dirty="0">
              <a:latin typeface="Bradley Hand ITC" panose="03070402050302030203" pitchFamily="66" charset="0"/>
            </a:endParaRPr>
          </a:p>
        </p:txBody>
      </p:sp>
      <p:sp>
        <p:nvSpPr>
          <p:cNvPr id="13" name="ZoneTexte 12">
            <a:extLst>
              <a:ext uri="{FF2B5EF4-FFF2-40B4-BE49-F238E27FC236}">
                <a16:creationId xmlns:a16="http://schemas.microsoft.com/office/drawing/2014/main" id="{14C73B69-243D-4ACD-A8FB-46089E68D1F4}"/>
              </a:ext>
            </a:extLst>
          </p:cNvPr>
          <p:cNvSpPr txBox="1"/>
          <p:nvPr/>
        </p:nvSpPr>
        <p:spPr>
          <a:xfrm>
            <a:off x="387658" y="1658450"/>
            <a:ext cx="10955043" cy="4524315"/>
          </a:xfrm>
          <a:prstGeom prst="rect">
            <a:avLst/>
          </a:prstGeom>
          <a:noFill/>
        </p:spPr>
        <p:txBody>
          <a:bodyPr wrap="square">
            <a:spAutoFit/>
          </a:bodyPr>
          <a:lstStyle/>
          <a:p>
            <a:pPr algn="just"/>
            <a:r>
              <a:rPr lang="fr-CA" sz="2400" dirty="0">
                <a:latin typeface="Comic Sans MS" panose="030F0702030302020204" pitchFamily="66" charset="0"/>
              </a:rPr>
              <a:t>Ensuite, on a découvert l’histoire des deux frères et l’on s’est demandé si nous aussi on bâtissait des ponts plutôt que des murs.</a:t>
            </a:r>
          </a:p>
          <a:p>
            <a:pPr algn="just"/>
            <a:endParaRPr lang="fr-CA" sz="2400" dirty="0">
              <a:latin typeface="Comic Sans MS" panose="030F0702030302020204" pitchFamily="66" charset="0"/>
            </a:endParaRPr>
          </a:p>
          <a:p>
            <a:pPr algn="just"/>
            <a:r>
              <a:rPr lang="fr-CA" sz="2400" dirty="0">
                <a:latin typeface="Comic Sans MS" panose="030F0702030302020204" pitchFamily="66" charset="0"/>
              </a:rPr>
              <a:t>T’en souviens-tu ? Tu peux la relire dans les deux diapositives suivantes… </a:t>
            </a:r>
          </a:p>
          <a:p>
            <a:pPr algn="just"/>
            <a:r>
              <a:rPr lang="fr-CA" sz="2400" b="1" dirty="0">
                <a:latin typeface="Comic Sans MS" panose="030F0702030302020204" pitchFamily="66" charset="0"/>
              </a:rPr>
              <a:t> </a:t>
            </a:r>
          </a:p>
          <a:p>
            <a:pPr algn="just"/>
            <a:endParaRPr lang="fr-CA" sz="2400" b="1" dirty="0">
              <a:latin typeface="Comic Sans MS" panose="030F0702030302020204" pitchFamily="66" charset="0"/>
            </a:endParaRPr>
          </a:p>
          <a:p>
            <a:pPr algn="just"/>
            <a:endParaRPr lang="fr-CA" sz="2400" b="1" dirty="0">
              <a:latin typeface="Comic Sans MS" panose="030F0702030302020204" pitchFamily="66" charset="0"/>
            </a:endParaRPr>
          </a:p>
          <a:p>
            <a:pPr algn="just"/>
            <a:endParaRPr lang="fr-CA" sz="2400" b="1" dirty="0">
              <a:latin typeface="Comic Sans MS" panose="030F0702030302020204" pitchFamily="66" charset="0"/>
            </a:endParaRPr>
          </a:p>
          <a:p>
            <a:pPr algn="just"/>
            <a:endParaRPr lang="fr-CA" sz="2400" b="1" dirty="0">
              <a:latin typeface="Comic Sans MS" panose="030F0702030302020204" pitchFamily="66" charset="0"/>
            </a:endParaRPr>
          </a:p>
          <a:p>
            <a:pPr algn="just"/>
            <a:endParaRPr lang="fr-CA" sz="2400" b="1" dirty="0">
              <a:latin typeface="Comic Sans MS" panose="030F0702030302020204" pitchFamily="66" charset="0"/>
            </a:endParaRPr>
          </a:p>
          <a:p>
            <a:pPr algn="just"/>
            <a:endParaRPr lang="fr-CA" sz="2400" b="1" dirty="0">
              <a:latin typeface="Comic Sans MS" panose="030F0702030302020204" pitchFamily="66" charset="0"/>
            </a:endParaRPr>
          </a:p>
          <a:p>
            <a:pPr algn="just"/>
            <a:endParaRPr lang="fr-CA" sz="2400" b="1" dirty="0">
              <a:latin typeface="Comic Sans MS" panose="030F0702030302020204" pitchFamily="66" charset="0"/>
            </a:endParaRPr>
          </a:p>
        </p:txBody>
      </p:sp>
      <p:pic>
        <p:nvPicPr>
          <p:cNvPr id="7" name="Picture 2" descr="Le bonheur : fabriquez-vous des murs ou des ponts ?">
            <a:extLst>
              <a:ext uri="{FF2B5EF4-FFF2-40B4-BE49-F238E27FC236}">
                <a16:creationId xmlns:a16="http://schemas.microsoft.com/office/drawing/2014/main" id="{8E92B6BD-D0CD-4F39-A01B-6A80401449C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81525" y="3484950"/>
            <a:ext cx="4767308" cy="2882479"/>
          </a:xfrm>
          <a:prstGeom prst="rect">
            <a:avLst/>
          </a:prstGeom>
          <a:solidFill>
            <a:srgbClr val="FFFFFF"/>
          </a:solidFill>
        </p:spPr>
      </p:pic>
    </p:spTree>
    <p:extLst>
      <p:ext uri="{BB962C8B-B14F-4D97-AF65-F5344CB8AC3E}">
        <p14:creationId xmlns:p14="http://schemas.microsoft.com/office/powerpoint/2010/main" val="1942478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ADBA66D-9B03-4ECB-B19A-954A6B505D5F}"/>
              </a:ext>
            </a:extLst>
          </p:cNvPr>
          <p:cNvSpPr>
            <a:spLocks noGrp="1"/>
          </p:cNvSpPr>
          <p:nvPr>
            <p:ph type="dt" sz="half" idx="10"/>
          </p:nvPr>
        </p:nvSpPr>
        <p:spPr/>
        <p:txBody>
          <a:bodyPr/>
          <a:lstStyle/>
          <a:p>
            <a:pPr rtl="0"/>
            <a:fld id="{8C7E81F3-FFCD-4236-B158-26C78CAC6E11}" type="datetime1">
              <a:rPr lang="fr-FR" smtClean="0"/>
              <a:t>29/03/2021</a:t>
            </a:fld>
            <a:endParaRPr lang="en-US" dirty="0"/>
          </a:p>
        </p:txBody>
      </p:sp>
      <p:sp>
        <p:nvSpPr>
          <p:cNvPr id="3" name="ZoneTexte 2">
            <a:extLst>
              <a:ext uri="{FF2B5EF4-FFF2-40B4-BE49-F238E27FC236}">
                <a16:creationId xmlns:a16="http://schemas.microsoft.com/office/drawing/2014/main" id="{1923DDCD-09F0-477A-B1DC-CFCDA7A66FBF}"/>
              </a:ext>
            </a:extLst>
          </p:cNvPr>
          <p:cNvSpPr txBox="1"/>
          <p:nvPr/>
        </p:nvSpPr>
        <p:spPr>
          <a:xfrm>
            <a:off x="284825" y="497259"/>
            <a:ext cx="11480307" cy="6540252"/>
          </a:xfrm>
          <a:prstGeom prst="rect">
            <a:avLst/>
          </a:prstGeom>
          <a:noFill/>
        </p:spPr>
        <p:txBody>
          <a:bodyPr wrap="square" rtlCol="0">
            <a:spAutoFit/>
          </a:bodyPr>
          <a:lstStyle/>
          <a:p>
            <a:r>
              <a:rPr lang="fr-CA" sz="2300" dirty="0"/>
              <a:t>Voici l’histoire de deux frères qui s’aimaient beaucoup et vivaient en parfaite harmonie dans leur ferme… jusqu’au jour où un conflit éclata entre eux. Les deux frères vivaient du travail de leurs champs. Ils cultivaient et récoltaient ensemble. Ils avaient tout en commun. </a:t>
            </a:r>
          </a:p>
          <a:p>
            <a:endParaRPr lang="fr-CA" sz="800" dirty="0"/>
          </a:p>
          <a:p>
            <a:r>
              <a:rPr lang="fr-CA" sz="2300" dirty="0"/>
              <a:t>Tout commença par un malheureux malentendu entre eux…</a:t>
            </a:r>
          </a:p>
          <a:p>
            <a:endParaRPr lang="fr-CA" sz="800" dirty="0"/>
          </a:p>
          <a:p>
            <a:r>
              <a:rPr lang="fr-CA" sz="2300" dirty="0"/>
              <a:t>Mais peu à peu, le fossé se creusa jusqu’au jour où il y eut une vive discussion entre eux.</a:t>
            </a:r>
          </a:p>
          <a:p>
            <a:endParaRPr lang="fr-CA" sz="800" dirty="0"/>
          </a:p>
          <a:p>
            <a:r>
              <a:rPr lang="fr-CA" sz="2300" dirty="0"/>
              <a:t>Un jour, quelqu’un frappa à la porte du frère aîné. C’était un homme à tout faire qui cherchait du travail…</a:t>
            </a:r>
          </a:p>
          <a:p>
            <a:endParaRPr lang="fr-CA" sz="800" dirty="0"/>
          </a:p>
          <a:p>
            <a:r>
              <a:rPr lang="en-CA" sz="2300" dirty="0"/>
              <a:t>“</a:t>
            </a:r>
            <a:r>
              <a:rPr lang="en-CA" sz="2300" dirty="0" err="1"/>
              <a:t>Quelques</a:t>
            </a:r>
            <a:r>
              <a:rPr lang="en-CA" sz="2300" dirty="0"/>
              <a:t> </a:t>
            </a:r>
            <a:r>
              <a:rPr lang="en-CA" sz="2300" dirty="0" err="1"/>
              <a:t>réparations</a:t>
            </a:r>
            <a:r>
              <a:rPr lang="en-CA" sz="2300" dirty="0"/>
              <a:t> à faire ….?“</a:t>
            </a:r>
          </a:p>
          <a:p>
            <a:endParaRPr lang="en-CA" sz="800" dirty="0"/>
          </a:p>
          <a:p>
            <a:r>
              <a:rPr lang="en-CA" sz="2300" dirty="0"/>
              <a:t>“ </a:t>
            </a:r>
            <a:r>
              <a:rPr lang="en-CA" sz="2300" dirty="0" err="1"/>
              <a:t>Oui</a:t>
            </a:r>
            <a:r>
              <a:rPr lang="en-CA" sz="2300" dirty="0"/>
              <a:t>, </a:t>
            </a:r>
            <a:r>
              <a:rPr lang="en-CA" sz="2300" dirty="0" err="1"/>
              <a:t>lui</a:t>
            </a:r>
            <a:r>
              <a:rPr lang="en-CA" sz="2300" dirty="0"/>
              <a:t> </a:t>
            </a:r>
            <a:r>
              <a:rPr lang="en-CA" sz="2300" dirty="0" err="1"/>
              <a:t>répondit</a:t>
            </a:r>
            <a:r>
              <a:rPr lang="en-CA" sz="2300" dirty="0"/>
              <a:t>-il, </a:t>
            </a:r>
            <a:r>
              <a:rPr lang="en-CA" sz="2300" dirty="0" err="1"/>
              <a:t>j’ai</a:t>
            </a:r>
            <a:r>
              <a:rPr lang="en-CA" sz="2300" dirty="0"/>
              <a:t> du travail pour </a:t>
            </a:r>
            <a:r>
              <a:rPr lang="en-CA" sz="2300" dirty="0" err="1"/>
              <a:t>toi</a:t>
            </a:r>
            <a:r>
              <a:rPr lang="en-CA" sz="2300" dirty="0"/>
              <a:t>. Tu </a:t>
            </a:r>
            <a:r>
              <a:rPr lang="en-CA" sz="2300" dirty="0" err="1"/>
              <a:t>vois</a:t>
            </a:r>
            <a:r>
              <a:rPr lang="en-CA" sz="2300" dirty="0"/>
              <a:t>, de </a:t>
            </a:r>
            <a:r>
              <a:rPr lang="en-CA" sz="2300" dirty="0" err="1"/>
              <a:t>l’autre</a:t>
            </a:r>
            <a:r>
              <a:rPr lang="en-CA" sz="2300" dirty="0"/>
              <a:t> </a:t>
            </a:r>
            <a:r>
              <a:rPr lang="en-CA" sz="2300" dirty="0" err="1"/>
              <a:t>côté</a:t>
            </a:r>
            <a:r>
              <a:rPr lang="en-CA" sz="2300" dirty="0"/>
              <a:t> du </a:t>
            </a:r>
            <a:r>
              <a:rPr lang="en-CA" sz="2300" dirty="0" err="1"/>
              <a:t>ruisseau</a:t>
            </a:r>
            <a:r>
              <a:rPr lang="en-CA" sz="2300" dirty="0"/>
              <a:t> vit mon </a:t>
            </a:r>
            <a:r>
              <a:rPr lang="en-CA" sz="2300" dirty="0" err="1"/>
              <a:t>jeune</a:t>
            </a:r>
            <a:r>
              <a:rPr lang="en-CA" sz="2300" dirty="0"/>
              <a:t> frère. Il y a </a:t>
            </a:r>
            <a:r>
              <a:rPr lang="en-CA" sz="2300" dirty="0" err="1"/>
              <a:t>quelques</a:t>
            </a:r>
            <a:r>
              <a:rPr lang="en-CA" sz="2300" dirty="0"/>
              <a:t> </a:t>
            </a:r>
            <a:r>
              <a:rPr lang="en-CA" sz="2300" dirty="0" err="1"/>
              <a:t>semaines</a:t>
            </a:r>
            <a:r>
              <a:rPr lang="en-CA" sz="2300" dirty="0"/>
              <a:t>, il </a:t>
            </a:r>
            <a:r>
              <a:rPr lang="en-CA" sz="2300" dirty="0" err="1"/>
              <a:t>m’a</a:t>
            </a:r>
            <a:r>
              <a:rPr lang="en-CA" sz="2300" dirty="0"/>
              <a:t> </a:t>
            </a:r>
            <a:r>
              <a:rPr lang="en-CA" sz="2300" dirty="0" err="1"/>
              <a:t>offensé</a:t>
            </a:r>
            <a:r>
              <a:rPr lang="en-CA" sz="2300" dirty="0"/>
              <a:t> </a:t>
            </a:r>
            <a:r>
              <a:rPr lang="en-CA" sz="2300" dirty="0" err="1"/>
              <a:t>gravement</a:t>
            </a:r>
            <a:r>
              <a:rPr lang="en-CA" sz="2300" dirty="0"/>
              <a:t> et </a:t>
            </a:r>
            <a:r>
              <a:rPr lang="en-CA" sz="2300" dirty="0" err="1"/>
              <a:t>nos</a:t>
            </a:r>
            <a:r>
              <a:rPr lang="en-CA" sz="2300" dirty="0"/>
              <a:t> rapports se </a:t>
            </a:r>
            <a:r>
              <a:rPr lang="en-CA" sz="2300" dirty="0" err="1"/>
              <a:t>sont</a:t>
            </a:r>
            <a:r>
              <a:rPr lang="en-CA" sz="2300" dirty="0"/>
              <a:t> </a:t>
            </a:r>
            <a:r>
              <a:rPr lang="en-CA" sz="2300" dirty="0" err="1"/>
              <a:t>brisés</a:t>
            </a:r>
            <a:r>
              <a:rPr lang="en-CA" sz="2300" dirty="0"/>
              <a:t>. Je </a:t>
            </a:r>
            <a:r>
              <a:rPr lang="en-CA" sz="2300" dirty="0" err="1"/>
              <a:t>vais</a:t>
            </a:r>
            <a:r>
              <a:rPr lang="en-CA" sz="2300" dirty="0"/>
              <a:t> </a:t>
            </a:r>
            <a:r>
              <a:rPr lang="en-CA" sz="2300" dirty="0" err="1"/>
              <a:t>lui</a:t>
            </a:r>
            <a:r>
              <a:rPr lang="en-CA" sz="2300" dirty="0"/>
              <a:t> </a:t>
            </a:r>
            <a:r>
              <a:rPr lang="en-CA" sz="2300" dirty="0" err="1"/>
              <a:t>montrer</a:t>
            </a:r>
            <a:r>
              <a:rPr lang="en-CA" sz="2300" dirty="0"/>
              <a:t> que je </a:t>
            </a:r>
            <a:r>
              <a:rPr lang="en-CA" sz="2300" dirty="0" err="1"/>
              <a:t>peux</a:t>
            </a:r>
            <a:r>
              <a:rPr lang="en-CA" sz="2300" dirty="0"/>
              <a:t> </a:t>
            </a:r>
            <a:r>
              <a:rPr lang="en-CA" sz="2300" dirty="0" err="1"/>
              <a:t>aussi</a:t>
            </a:r>
            <a:r>
              <a:rPr lang="en-CA" sz="2300" dirty="0"/>
              <a:t> me </a:t>
            </a:r>
            <a:r>
              <a:rPr lang="en-CA" sz="2300" dirty="0" err="1"/>
              <a:t>venger</a:t>
            </a:r>
            <a:r>
              <a:rPr lang="en-CA" sz="2300" dirty="0"/>
              <a:t>. Tu </a:t>
            </a:r>
            <a:r>
              <a:rPr lang="en-CA" sz="2300" dirty="0" err="1"/>
              <a:t>vois</a:t>
            </a:r>
            <a:r>
              <a:rPr lang="en-CA" sz="2300" dirty="0"/>
              <a:t> </a:t>
            </a:r>
            <a:r>
              <a:rPr lang="en-CA" sz="2300" dirty="0" err="1"/>
              <a:t>ces</a:t>
            </a:r>
            <a:r>
              <a:rPr lang="en-CA" sz="2300" dirty="0"/>
              <a:t> </a:t>
            </a:r>
            <a:r>
              <a:rPr lang="en-CA" sz="2300" dirty="0" err="1"/>
              <a:t>pierres</a:t>
            </a:r>
            <a:r>
              <a:rPr lang="en-CA" sz="2300" dirty="0"/>
              <a:t> à </a:t>
            </a:r>
            <a:r>
              <a:rPr lang="en-CA" sz="2300" dirty="0" err="1"/>
              <a:t>côtés</a:t>
            </a:r>
            <a:r>
              <a:rPr lang="en-CA" sz="2300" dirty="0"/>
              <a:t> de ma </a:t>
            </a:r>
            <a:r>
              <a:rPr lang="en-CA" sz="2300" dirty="0" err="1"/>
              <a:t>maison</a:t>
            </a:r>
            <a:r>
              <a:rPr lang="en-CA" sz="2300" dirty="0"/>
              <a:t> ? Je </a:t>
            </a:r>
            <a:r>
              <a:rPr lang="en-CA" sz="2300" dirty="0" err="1"/>
              <a:t>voudrais</a:t>
            </a:r>
            <a:r>
              <a:rPr lang="en-CA" sz="2300" dirty="0"/>
              <a:t> que </a:t>
            </a:r>
            <a:r>
              <a:rPr lang="en-CA" sz="2300" dirty="0" err="1"/>
              <a:t>tu</a:t>
            </a:r>
            <a:r>
              <a:rPr lang="en-CA" sz="2300" dirty="0"/>
              <a:t> </a:t>
            </a:r>
            <a:r>
              <a:rPr lang="en-CA" sz="2300" dirty="0" err="1"/>
              <a:t>construises</a:t>
            </a:r>
            <a:r>
              <a:rPr lang="en-CA" sz="2300" dirty="0"/>
              <a:t> un </a:t>
            </a:r>
            <a:r>
              <a:rPr lang="en-CA" sz="2300" dirty="0" err="1"/>
              <a:t>mur</a:t>
            </a:r>
            <a:r>
              <a:rPr lang="en-CA" sz="2300" dirty="0"/>
              <a:t> de deux </a:t>
            </a:r>
            <a:r>
              <a:rPr lang="en-CA" sz="2300" dirty="0" err="1"/>
              <a:t>mètres</a:t>
            </a:r>
            <a:r>
              <a:rPr lang="en-CA" sz="2300" dirty="0"/>
              <a:t> de haut, car je ne </a:t>
            </a:r>
            <a:r>
              <a:rPr lang="en-CA" sz="2300" dirty="0" err="1"/>
              <a:t>veux</a:t>
            </a:r>
            <a:r>
              <a:rPr lang="en-CA" sz="2300" dirty="0"/>
              <a:t> plus le </a:t>
            </a:r>
            <a:r>
              <a:rPr lang="en-CA" sz="2300" dirty="0" err="1"/>
              <a:t>voir</a:t>
            </a:r>
            <a:r>
              <a:rPr lang="en-CA" sz="2300" dirty="0"/>
              <a:t> “</a:t>
            </a:r>
          </a:p>
          <a:p>
            <a:endParaRPr lang="en-CA" sz="800" dirty="0"/>
          </a:p>
          <a:p>
            <a:r>
              <a:rPr lang="en-CA" sz="2300" dirty="0" err="1"/>
              <a:t>L’homme</a:t>
            </a:r>
            <a:r>
              <a:rPr lang="en-CA" sz="2300" dirty="0"/>
              <a:t> </a:t>
            </a:r>
            <a:r>
              <a:rPr lang="en-CA" sz="2300" dirty="0" err="1"/>
              <a:t>répondit</a:t>
            </a:r>
            <a:r>
              <a:rPr lang="en-CA" sz="2300" dirty="0"/>
              <a:t>: “Je </a:t>
            </a:r>
            <a:r>
              <a:rPr lang="en-CA" sz="2300" dirty="0" err="1"/>
              <a:t>crois</a:t>
            </a:r>
            <a:r>
              <a:rPr lang="en-CA" sz="2300" dirty="0"/>
              <a:t> que je </a:t>
            </a:r>
            <a:r>
              <a:rPr lang="en-CA" sz="2300" dirty="0" err="1"/>
              <a:t>comprend</a:t>
            </a:r>
            <a:r>
              <a:rPr lang="en-CA" sz="2300" dirty="0"/>
              <a:t> la situation !“</a:t>
            </a:r>
          </a:p>
          <a:p>
            <a:endParaRPr lang="en-CA" dirty="0"/>
          </a:p>
          <a:p>
            <a:endParaRPr lang="fr-CA" dirty="0"/>
          </a:p>
          <a:p>
            <a:endParaRPr lang="en-CA" dirty="0"/>
          </a:p>
          <a:p>
            <a:endParaRPr lang="en-CA" dirty="0"/>
          </a:p>
        </p:txBody>
      </p:sp>
    </p:spTree>
    <p:extLst>
      <p:ext uri="{BB962C8B-B14F-4D97-AF65-F5344CB8AC3E}">
        <p14:creationId xmlns:p14="http://schemas.microsoft.com/office/powerpoint/2010/main" val="3574007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ADBA66D-9B03-4ECB-B19A-954A6B505D5F}"/>
              </a:ext>
            </a:extLst>
          </p:cNvPr>
          <p:cNvSpPr>
            <a:spLocks noGrp="1"/>
          </p:cNvSpPr>
          <p:nvPr>
            <p:ph type="dt" sz="half" idx="10"/>
          </p:nvPr>
        </p:nvSpPr>
        <p:spPr/>
        <p:txBody>
          <a:bodyPr/>
          <a:lstStyle/>
          <a:p>
            <a:pPr rtl="0"/>
            <a:fld id="{8C7E81F3-FFCD-4236-B158-26C78CAC6E11}" type="datetime1">
              <a:rPr lang="fr-FR" smtClean="0"/>
              <a:t>29/03/2021</a:t>
            </a:fld>
            <a:endParaRPr lang="en-US" dirty="0"/>
          </a:p>
        </p:txBody>
      </p:sp>
      <p:sp>
        <p:nvSpPr>
          <p:cNvPr id="3" name="ZoneTexte 2">
            <a:extLst>
              <a:ext uri="{FF2B5EF4-FFF2-40B4-BE49-F238E27FC236}">
                <a16:creationId xmlns:a16="http://schemas.microsoft.com/office/drawing/2014/main" id="{1923DDCD-09F0-477A-B1DC-CFCDA7A66FBF}"/>
              </a:ext>
            </a:extLst>
          </p:cNvPr>
          <p:cNvSpPr txBox="1"/>
          <p:nvPr/>
        </p:nvSpPr>
        <p:spPr>
          <a:xfrm>
            <a:off x="324405" y="143691"/>
            <a:ext cx="11543190" cy="7032694"/>
          </a:xfrm>
          <a:prstGeom prst="rect">
            <a:avLst/>
          </a:prstGeom>
          <a:noFill/>
        </p:spPr>
        <p:txBody>
          <a:bodyPr wrap="square" rtlCol="0">
            <a:spAutoFit/>
          </a:bodyPr>
          <a:lstStyle/>
          <a:p>
            <a:r>
              <a:rPr lang="fr-CA" sz="2300" dirty="0"/>
              <a:t>L’homme aida son visiteur à réunir tout le matériel de travail, puis il partit en voyage le laissant seul pendant toute une semaine.</a:t>
            </a:r>
          </a:p>
          <a:p>
            <a:endParaRPr lang="fr-CA" sz="2300" dirty="0"/>
          </a:p>
          <a:p>
            <a:r>
              <a:rPr lang="fr-CA" sz="2300" dirty="0"/>
              <a:t>Quelques jours plus tard, lorsqu’il revint de la ville l’homme à tout faire avait déjà terminé son travail. Mais quelle surprise ! L’aîné fut totalement bouleversé.</a:t>
            </a:r>
          </a:p>
          <a:p>
            <a:endParaRPr lang="fr-CA" sz="2300" dirty="0"/>
          </a:p>
          <a:p>
            <a:r>
              <a:rPr lang="fr-CA" sz="2300" dirty="0"/>
              <a:t>Au lieu d’un mur de deux mètres, il y avait plutôt un pont.</a:t>
            </a:r>
          </a:p>
          <a:p>
            <a:endParaRPr lang="fr-CA" sz="2300" dirty="0"/>
          </a:p>
          <a:p>
            <a:r>
              <a:rPr lang="fr-CA" sz="2300" dirty="0"/>
              <a:t>Précisément à ce moment, le jeune frère sortit de sa maison et courut vers lui en s’exclamant: </a:t>
            </a:r>
          </a:p>
          <a:p>
            <a:r>
              <a:rPr lang="en-CA" sz="2300" dirty="0"/>
              <a:t>“Tu es </a:t>
            </a:r>
            <a:r>
              <a:rPr lang="en-CA" sz="2300" dirty="0" err="1"/>
              <a:t>vraiment</a:t>
            </a:r>
            <a:r>
              <a:rPr lang="en-CA" sz="2300" dirty="0"/>
              <a:t> formidable! </a:t>
            </a:r>
            <a:r>
              <a:rPr lang="en-CA" sz="2300" dirty="0" err="1"/>
              <a:t>Construire</a:t>
            </a:r>
            <a:r>
              <a:rPr lang="en-CA" sz="2300" dirty="0"/>
              <a:t> un </a:t>
            </a:r>
            <a:r>
              <a:rPr lang="en-CA" sz="2300" dirty="0" err="1"/>
              <a:t>pont</a:t>
            </a:r>
            <a:r>
              <a:rPr lang="en-CA" sz="2300" dirty="0"/>
              <a:t> après </a:t>
            </a:r>
            <a:r>
              <a:rPr lang="en-CA" sz="2300" dirty="0" err="1"/>
              <a:t>ce</a:t>
            </a:r>
            <a:r>
              <a:rPr lang="en-CA" sz="2300" dirty="0"/>
              <a:t> que je </a:t>
            </a:r>
            <a:r>
              <a:rPr lang="en-CA" sz="2300" dirty="0" err="1"/>
              <a:t>t’ai</a:t>
            </a:r>
            <a:r>
              <a:rPr lang="en-CA" sz="2300" dirty="0"/>
              <a:t> fait ! Je </a:t>
            </a:r>
            <a:r>
              <a:rPr lang="en-CA" sz="2300" dirty="0" err="1"/>
              <a:t>suis</a:t>
            </a:r>
            <a:r>
              <a:rPr lang="en-CA" sz="2300" dirty="0"/>
              <a:t> </a:t>
            </a:r>
            <a:r>
              <a:rPr lang="en-CA" sz="2300" dirty="0" err="1"/>
              <a:t>fier</a:t>
            </a:r>
            <a:r>
              <a:rPr lang="en-CA" sz="2300" dirty="0"/>
              <a:t> de </a:t>
            </a:r>
            <a:r>
              <a:rPr lang="en-CA" sz="2300" dirty="0" err="1"/>
              <a:t>toi</a:t>
            </a:r>
            <a:r>
              <a:rPr lang="en-CA" sz="2300" dirty="0"/>
              <a:t> !“</a:t>
            </a:r>
          </a:p>
          <a:p>
            <a:endParaRPr lang="en-CA" sz="2300" dirty="0"/>
          </a:p>
          <a:p>
            <a:r>
              <a:rPr lang="en-CA" sz="2300" dirty="0"/>
              <a:t>Pendant que les deux frères </a:t>
            </a:r>
            <a:r>
              <a:rPr lang="en-CA" sz="2300" dirty="0" err="1"/>
              <a:t>fêtaient</a:t>
            </a:r>
            <a:r>
              <a:rPr lang="en-CA" sz="2300" dirty="0"/>
              <a:t> </a:t>
            </a:r>
            <a:r>
              <a:rPr lang="en-CA" sz="2300" dirty="0" err="1"/>
              <a:t>leur</a:t>
            </a:r>
            <a:r>
              <a:rPr lang="en-CA" sz="2300" dirty="0"/>
              <a:t> </a:t>
            </a:r>
            <a:r>
              <a:rPr lang="en-CA" sz="2300" dirty="0" err="1"/>
              <a:t>réconciliation</a:t>
            </a:r>
            <a:r>
              <a:rPr lang="en-CA" sz="2300" dirty="0"/>
              <a:t>, </a:t>
            </a:r>
            <a:r>
              <a:rPr lang="en-CA" sz="2300" dirty="0" err="1"/>
              <a:t>l’homme</a:t>
            </a:r>
            <a:r>
              <a:rPr lang="en-CA" sz="2300" dirty="0"/>
              <a:t> à tout faire </a:t>
            </a:r>
            <a:r>
              <a:rPr lang="en-CA" sz="2300" dirty="0" err="1"/>
              <a:t>ramassa</a:t>
            </a:r>
            <a:r>
              <a:rPr lang="en-CA" sz="2300" dirty="0"/>
              <a:t> </a:t>
            </a:r>
            <a:r>
              <a:rPr lang="en-CA" sz="2300" dirty="0" err="1"/>
              <a:t>ses</a:t>
            </a:r>
            <a:r>
              <a:rPr lang="en-CA" sz="2300" dirty="0"/>
              <a:t> </a:t>
            </a:r>
            <a:r>
              <a:rPr lang="en-CA" sz="2300" dirty="0" err="1"/>
              <a:t>outils</a:t>
            </a:r>
            <a:r>
              <a:rPr lang="en-CA" sz="2300" dirty="0"/>
              <a:t> pour </a:t>
            </a:r>
            <a:r>
              <a:rPr lang="en-CA" sz="2300" dirty="0" err="1"/>
              <a:t>partir</a:t>
            </a:r>
            <a:r>
              <a:rPr lang="en-CA" sz="2300" dirty="0"/>
              <a:t>.</a:t>
            </a:r>
          </a:p>
          <a:p>
            <a:endParaRPr lang="en-CA" sz="2300" dirty="0"/>
          </a:p>
          <a:p>
            <a:r>
              <a:rPr lang="en-CA" sz="2300" dirty="0"/>
              <a:t>“Non, attends ! Lui </a:t>
            </a:r>
            <a:r>
              <a:rPr lang="en-CA" sz="2300" dirty="0" err="1"/>
              <a:t>dirent-ils</a:t>
            </a:r>
            <a:r>
              <a:rPr lang="en-CA" sz="2300" dirty="0"/>
              <a:t>. Il y a </a:t>
            </a:r>
            <a:r>
              <a:rPr lang="en-CA" sz="2300" dirty="0" err="1"/>
              <a:t>ici</a:t>
            </a:r>
            <a:r>
              <a:rPr lang="en-CA" sz="2300" dirty="0"/>
              <a:t> du travail pour </a:t>
            </a:r>
            <a:r>
              <a:rPr lang="en-CA" sz="2300" dirty="0" err="1"/>
              <a:t>toi</a:t>
            </a:r>
            <a:r>
              <a:rPr lang="en-CA" sz="2300" dirty="0"/>
              <a:t> !“</a:t>
            </a:r>
          </a:p>
          <a:p>
            <a:endParaRPr lang="en-CA" sz="2300" dirty="0"/>
          </a:p>
          <a:p>
            <a:r>
              <a:rPr lang="en-CA" sz="2300" dirty="0" err="1"/>
              <a:t>Mais</a:t>
            </a:r>
            <a:r>
              <a:rPr lang="en-CA" sz="2300" dirty="0"/>
              <a:t> il </a:t>
            </a:r>
            <a:r>
              <a:rPr lang="en-CA" sz="2300" dirty="0" err="1"/>
              <a:t>répondit</a:t>
            </a:r>
            <a:r>
              <a:rPr lang="en-CA" sz="2300" dirty="0"/>
              <a:t>: “Je </a:t>
            </a:r>
            <a:r>
              <a:rPr lang="en-CA" sz="2300" dirty="0" err="1"/>
              <a:t>voudrais</a:t>
            </a:r>
            <a:r>
              <a:rPr lang="en-CA" sz="2300" dirty="0"/>
              <a:t> bien </a:t>
            </a:r>
            <a:r>
              <a:rPr lang="en-CA" sz="2300" dirty="0" err="1"/>
              <a:t>mais</a:t>
            </a:r>
            <a:r>
              <a:rPr lang="en-CA" sz="2300" dirty="0"/>
              <a:t> </a:t>
            </a:r>
            <a:r>
              <a:rPr lang="en-CA" sz="2300" dirty="0" err="1"/>
              <a:t>j’ai</a:t>
            </a:r>
            <a:r>
              <a:rPr lang="en-CA" sz="2300" dirty="0"/>
              <a:t> encore </a:t>
            </a:r>
            <a:r>
              <a:rPr lang="en-CA" sz="2300" dirty="0" err="1"/>
              <a:t>d’autres</a:t>
            </a:r>
            <a:r>
              <a:rPr lang="en-CA" sz="2300" dirty="0"/>
              <a:t> </a:t>
            </a:r>
            <a:r>
              <a:rPr lang="en-CA" sz="2300" dirty="0" err="1"/>
              <a:t>ponts</a:t>
            </a:r>
            <a:r>
              <a:rPr lang="en-CA" sz="2300" dirty="0"/>
              <a:t> à </a:t>
            </a:r>
            <a:r>
              <a:rPr lang="en-CA" sz="2300" dirty="0" err="1"/>
              <a:t>construire</a:t>
            </a:r>
            <a:r>
              <a:rPr lang="en-CA" sz="2300" dirty="0"/>
              <a:t>“</a:t>
            </a:r>
          </a:p>
          <a:p>
            <a:endParaRPr lang="fr-CA" sz="2400" dirty="0"/>
          </a:p>
          <a:p>
            <a:endParaRPr lang="en-CA" dirty="0"/>
          </a:p>
          <a:p>
            <a:endParaRPr lang="en-CA" dirty="0"/>
          </a:p>
        </p:txBody>
      </p:sp>
    </p:spTree>
    <p:extLst>
      <p:ext uri="{BB962C8B-B14F-4D97-AF65-F5344CB8AC3E}">
        <p14:creationId xmlns:p14="http://schemas.microsoft.com/office/powerpoint/2010/main" val="3045156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C40DFB8-273E-4362-9088-B2BF97CA1DDD}"/>
              </a:ext>
            </a:extLst>
          </p:cNvPr>
          <p:cNvSpPr>
            <a:spLocks noGrp="1"/>
          </p:cNvSpPr>
          <p:nvPr>
            <p:ph type="dt" sz="half" idx="10"/>
          </p:nvPr>
        </p:nvSpPr>
        <p:spPr/>
        <p:txBody>
          <a:bodyPr/>
          <a:lstStyle/>
          <a:p>
            <a:pPr rtl="0"/>
            <a:fld id="{8C7E81F3-FFCD-4236-B158-26C78CAC6E11}" type="datetime1">
              <a:rPr lang="fr-FR" smtClean="0"/>
              <a:t>29/03/2021</a:t>
            </a:fld>
            <a:endParaRPr lang="en-US" dirty="0"/>
          </a:p>
        </p:txBody>
      </p:sp>
      <p:sp>
        <p:nvSpPr>
          <p:cNvPr id="8" name="ZoneTexte 7">
            <a:extLst>
              <a:ext uri="{FF2B5EF4-FFF2-40B4-BE49-F238E27FC236}">
                <a16:creationId xmlns:a16="http://schemas.microsoft.com/office/drawing/2014/main" id="{54D4298A-B045-413F-8594-CBA5D4CB9C83}"/>
              </a:ext>
            </a:extLst>
          </p:cNvPr>
          <p:cNvSpPr txBox="1"/>
          <p:nvPr/>
        </p:nvSpPr>
        <p:spPr>
          <a:xfrm>
            <a:off x="174594" y="115929"/>
            <a:ext cx="11842811" cy="1815882"/>
          </a:xfrm>
          <a:prstGeom prst="rect">
            <a:avLst/>
          </a:prstGeom>
          <a:noFill/>
        </p:spPr>
        <p:txBody>
          <a:bodyPr wrap="square" rtlCol="0">
            <a:spAutoFit/>
          </a:bodyPr>
          <a:lstStyle/>
          <a:p>
            <a:pPr algn="ctr"/>
            <a:r>
              <a:rPr lang="fr-CA" sz="4000" b="1" dirty="0">
                <a:latin typeface="Comic Sans MS" panose="030F0702030302020204" pitchFamily="66" charset="0"/>
              </a:rPr>
              <a:t>On commence par récapituler ce que l’on a déjà vu dans les premières catéchèses  </a:t>
            </a:r>
          </a:p>
          <a:p>
            <a:endParaRPr lang="fr-CA" sz="3200" b="1" dirty="0">
              <a:latin typeface="Bradley Hand ITC" panose="03070402050302030203" pitchFamily="66" charset="0"/>
            </a:endParaRPr>
          </a:p>
        </p:txBody>
      </p:sp>
      <p:sp>
        <p:nvSpPr>
          <p:cNvPr id="13" name="ZoneTexte 12">
            <a:extLst>
              <a:ext uri="{FF2B5EF4-FFF2-40B4-BE49-F238E27FC236}">
                <a16:creationId xmlns:a16="http://schemas.microsoft.com/office/drawing/2014/main" id="{14C73B69-243D-4ACD-A8FB-46089E68D1F4}"/>
              </a:ext>
            </a:extLst>
          </p:cNvPr>
          <p:cNvSpPr txBox="1"/>
          <p:nvPr/>
        </p:nvSpPr>
        <p:spPr>
          <a:xfrm>
            <a:off x="494190" y="1409875"/>
            <a:ext cx="10955043" cy="7109639"/>
          </a:xfrm>
          <a:prstGeom prst="rect">
            <a:avLst/>
          </a:prstGeom>
          <a:noFill/>
        </p:spPr>
        <p:txBody>
          <a:bodyPr wrap="square">
            <a:spAutoFit/>
          </a:bodyPr>
          <a:lstStyle/>
          <a:p>
            <a:pPr algn="just"/>
            <a:r>
              <a:rPr lang="fr-CA" sz="2400" b="1" dirty="0">
                <a:latin typeface="Comic Sans MS" panose="030F0702030302020204" pitchFamily="66" charset="0"/>
              </a:rPr>
              <a:t> </a:t>
            </a:r>
          </a:p>
          <a:p>
            <a:r>
              <a:rPr lang="en-US" sz="2400" dirty="0">
                <a:latin typeface="Comic Sans MS" panose="030F0702030302020204" pitchFamily="66" charset="0"/>
              </a:rPr>
              <a:t>Tu </a:t>
            </a:r>
            <a:r>
              <a:rPr lang="en-US" sz="2400" dirty="0" err="1">
                <a:latin typeface="Comic Sans MS" panose="030F0702030302020204" pitchFamily="66" charset="0"/>
              </a:rPr>
              <a:t>avais</a:t>
            </a:r>
            <a:r>
              <a:rPr lang="en-US" sz="2400" dirty="0">
                <a:latin typeface="Comic Sans MS" panose="030F0702030302020204" pitchFamily="66" charset="0"/>
              </a:rPr>
              <a:t> </a:t>
            </a:r>
            <a:r>
              <a:rPr lang="en-US" sz="2400" dirty="0" err="1">
                <a:latin typeface="Comic Sans MS" panose="030F0702030302020204" pitchFamily="66" charset="0"/>
              </a:rPr>
              <a:t>discuté</a:t>
            </a:r>
            <a:r>
              <a:rPr lang="en-US" sz="2400" dirty="0">
                <a:latin typeface="Comic Sans MS" panose="030F0702030302020204" pitchFamily="66" charset="0"/>
              </a:rPr>
              <a:t> avec la </a:t>
            </a:r>
            <a:r>
              <a:rPr lang="en-US" sz="2400" dirty="0" err="1">
                <a:latin typeface="Comic Sans MS" panose="030F0702030302020204" pitchFamily="66" charset="0"/>
              </a:rPr>
              <a:t>personne</a:t>
            </a:r>
            <a:r>
              <a:rPr lang="en-US" sz="2400" dirty="0">
                <a:latin typeface="Comic Sans MS" panose="030F0702030302020204" pitchFamily="66" charset="0"/>
              </a:rPr>
              <a:t> qui </a:t>
            </a:r>
            <a:r>
              <a:rPr lang="en-US" sz="2400" dirty="0" err="1">
                <a:latin typeface="Comic Sans MS" panose="030F0702030302020204" pitchFamily="66" charset="0"/>
              </a:rPr>
              <a:t>t’accompagne</a:t>
            </a:r>
            <a:r>
              <a:rPr lang="en-US" sz="2400" dirty="0">
                <a:latin typeface="Comic Sans MS" panose="030F0702030302020204" pitchFamily="66" charset="0"/>
              </a:rPr>
              <a:t> des questions </a:t>
            </a:r>
            <a:r>
              <a:rPr lang="en-US" sz="2400" dirty="0" err="1">
                <a:latin typeface="Comic Sans MS" panose="030F0702030302020204" pitchFamily="66" charset="0"/>
              </a:rPr>
              <a:t>suivantes</a:t>
            </a:r>
            <a:r>
              <a:rPr lang="en-US" sz="2400" dirty="0">
                <a:latin typeface="Comic Sans MS" panose="030F0702030302020204" pitchFamily="66" charset="0"/>
              </a:rPr>
              <a:t>:</a:t>
            </a:r>
          </a:p>
          <a:p>
            <a:endParaRPr lang="en-US" sz="2400" dirty="0">
              <a:latin typeface="Comic Sans MS" panose="030F0702030302020204" pitchFamily="66" charset="0"/>
            </a:endParaRPr>
          </a:p>
          <a:p>
            <a:pPr lvl="1">
              <a:lnSpc>
                <a:spcPct val="150000"/>
              </a:lnSpc>
              <a:buFont typeface="Wingdings" panose="05000000000000000000" pitchFamily="2" charset="2"/>
              <a:buChar char="q"/>
            </a:pPr>
            <a:r>
              <a:rPr lang="en-US" sz="2400" dirty="0">
                <a:latin typeface="Comic Sans MS" panose="030F0702030302020204" pitchFamily="66" charset="0"/>
              </a:rPr>
              <a:t> Comment </a:t>
            </a:r>
            <a:r>
              <a:rPr lang="en-US" sz="2400" dirty="0" err="1">
                <a:latin typeface="Comic Sans MS" panose="030F0702030302020204" pitchFamily="66" charset="0"/>
              </a:rPr>
              <a:t>est-ce</a:t>
            </a:r>
            <a:r>
              <a:rPr lang="en-US" sz="2400" dirty="0">
                <a:latin typeface="Comic Sans MS" panose="030F0702030302020204" pitchFamily="66" charset="0"/>
              </a:rPr>
              <a:t> que </a:t>
            </a:r>
            <a:r>
              <a:rPr lang="en-US" sz="2400" dirty="0" err="1">
                <a:latin typeface="Comic Sans MS" panose="030F0702030302020204" pitchFamily="66" charset="0"/>
              </a:rPr>
              <a:t>cette</a:t>
            </a:r>
            <a:r>
              <a:rPr lang="en-US" sz="2400" dirty="0">
                <a:latin typeface="Comic Sans MS" panose="030F0702030302020204" pitchFamily="66" charset="0"/>
              </a:rPr>
              <a:t> </a:t>
            </a:r>
            <a:r>
              <a:rPr lang="en-US" sz="2400" dirty="0" err="1">
                <a:latin typeface="Comic Sans MS" panose="030F0702030302020204" pitchFamily="66" charset="0"/>
              </a:rPr>
              <a:t>histoire</a:t>
            </a:r>
            <a:r>
              <a:rPr lang="en-US" sz="2400" dirty="0">
                <a:latin typeface="Comic Sans MS" panose="030F0702030302020204" pitchFamily="66" charset="0"/>
              </a:rPr>
              <a:t> </a:t>
            </a:r>
            <a:r>
              <a:rPr lang="en-US" sz="2400" dirty="0" err="1">
                <a:latin typeface="Comic Sans MS" panose="030F0702030302020204" pitchFamily="66" charset="0"/>
              </a:rPr>
              <a:t>t’a</a:t>
            </a:r>
            <a:r>
              <a:rPr lang="en-US" sz="2400" dirty="0">
                <a:latin typeface="Comic Sans MS" panose="030F0702030302020204" pitchFamily="66" charset="0"/>
              </a:rPr>
              <a:t> touché ? </a:t>
            </a:r>
          </a:p>
          <a:p>
            <a:pPr lvl="1">
              <a:lnSpc>
                <a:spcPct val="150000"/>
              </a:lnSpc>
              <a:buFont typeface="Wingdings" panose="05000000000000000000" pitchFamily="2" charset="2"/>
              <a:buChar char="q"/>
            </a:pPr>
            <a:r>
              <a:rPr lang="en-US" sz="2400" dirty="0">
                <a:latin typeface="Comic Sans MS" panose="030F0702030302020204" pitchFamily="66" charset="0"/>
              </a:rPr>
              <a:t> </a:t>
            </a:r>
            <a:r>
              <a:rPr lang="en-US" sz="2400" dirty="0" err="1">
                <a:latin typeface="Comic Sans MS" panose="030F0702030302020204" pitchFamily="66" charset="0"/>
              </a:rPr>
              <a:t>T’es</a:t>
            </a:r>
            <a:r>
              <a:rPr lang="en-US" sz="2400" dirty="0">
                <a:latin typeface="Comic Sans MS" panose="030F0702030302020204" pitchFamily="66" charset="0"/>
              </a:rPr>
              <a:t>-t-il déjà </a:t>
            </a:r>
            <a:r>
              <a:rPr lang="en-US" sz="2400" dirty="0" err="1">
                <a:latin typeface="Comic Sans MS" panose="030F0702030302020204" pitchFamily="66" charset="0"/>
              </a:rPr>
              <a:t>arrivé</a:t>
            </a:r>
            <a:r>
              <a:rPr lang="en-US" sz="2400" dirty="0">
                <a:latin typeface="Comic Sans MS" panose="030F0702030302020204" pitchFamily="66" charset="0"/>
              </a:rPr>
              <a:t> de </a:t>
            </a:r>
            <a:r>
              <a:rPr lang="en-US" sz="2400" dirty="0" err="1">
                <a:latin typeface="Comic Sans MS" panose="030F0702030302020204" pitchFamily="66" charset="0"/>
              </a:rPr>
              <a:t>te</a:t>
            </a:r>
            <a:r>
              <a:rPr lang="en-US" sz="2400" dirty="0">
                <a:latin typeface="Comic Sans MS" panose="030F0702030302020204" pitchFamily="66" charset="0"/>
              </a:rPr>
              <a:t> chicaner au point de </a:t>
            </a:r>
            <a:r>
              <a:rPr lang="en-US" sz="2400" dirty="0" err="1">
                <a:latin typeface="Comic Sans MS" panose="030F0702030302020204" pitchFamily="66" charset="0"/>
              </a:rPr>
              <a:t>couper</a:t>
            </a:r>
            <a:r>
              <a:rPr lang="en-US" sz="2400" dirty="0">
                <a:latin typeface="Comic Sans MS" panose="030F0702030302020204" pitchFamily="66" charset="0"/>
              </a:rPr>
              <a:t> la relation ? De </a:t>
            </a:r>
            <a:r>
              <a:rPr lang="en-US" sz="2400" dirty="0" err="1">
                <a:latin typeface="Comic Sans MS" panose="030F0702030302020204" pitchFamily="66" charset="0"/>
              </a:rPr>
              <a:t>vouloir</a:t>
            </a:r>
            <a:r>
              <a:rPr lang="en-US" sz="2400" dirty="0">
                <a:latin typeface="Comic Sans MS" panose="030F0702030302020204" pitchFamily="66" charset="0"/>
              </a:rPr>
              <a:t> </a:t>
            </a:r>
            <a:r>
              <a:rPr lang="en-US" sz="2400" dirty="0" err="1">
                <a:latin typeface="Comic Sans MS" panose="030F0702030302020204" pitchFamily="66" charset="0"/>
              </a:rPr>
              <a:t>te</a:t>
            </a:r>
            <a:r>
              <a:rPr lang="en-US" sz="2400" dirty="0">
                <a:latin typeface="Comic Sans MS" panose="030F0702030302020204" pitchFamily="66" charset="0"/>
              </a:rPr>
              <a:t> </a:t>
            </a:r>
            <a:r>
              <a:rPr lang="en-US" sz="2400" dirty="0" err="1">
                <a:latin typeface="Comic Sans MS" panose="030F0702030302020204" pitchFamily="66" charset="0"/>
              </a:rPr>
              <a:t>venger</a:t>
            </a:r>
            <a:r>
              <a:rPr lang="en-US" sz="2400" dirty="0">
                <a:latin typeface="Comic Sans MS" panose="030F0702030302020204" pitchFamily="66" charset="0"/>
              </a:rPr>
              <a:t> ?</a:t>
            </a:r>
          </a:p>
          <a:p>
            <a:pPr lvl="1">
              <a:lnSpc>
                <a:spcPct val="150000"/>
              </a:lnSpc>
              <a:buFont typeface="Wingdings" panose="05000000000000000000" pitchFamily="2" charset="2"/>
              <a:buChar char="q"/>
            </a:pPr>
            <a:r>
              <a:rPr lang="en-US" sz="2400" dirty="0">
                <a:latin typeface="Comic Sans MS" panose="030F0702030302020204" pitchFamily="66" charset="0"/>
              </a:rPr>
              <a:t> Comment </a:t>
            </a:r>
            <a:r>
              <a:rPr lang="en-US" sz="2400" dirty="0" err="1">
                <a:latin typeface="Comic Sans MS" panose="030F0702030302020204" pitchFamily="66" charset="0"/>
              </a:rPr>
              <a:t>est-ce</a:t>
            </a:r>
            <a:r>
              <a:rPr lang="en-US" sz="2400" dirty="0">
                <a:latin typeface="Comic Sans MS" panose="030F0702030302020204" pitchFamily="66" charset="0"/>
              </a:rPr>
              <a:t> que </a:t>
            </a:r>
            <a:r>
              <a:rPr lang="en-US" sz="2400" dirty="0" err="1">
                <a:latin typeface="Comic Sans MS" panose="030F0702030302020204" pitchFamily="66" charset="0"/>
              </a:rPr>
              <a:t>l’Esprit</a:t>
            </a:r>
            <a:r>
              <a:rPr lang="en-US" sz="2400" dirty="0">
                <a:latin typeface="Comic Sans MS" panose="030F0702030302020204" pitchFamily="66" charset="0"/>
              </a:rPr>
              <a:t> Saint a-t-il agit dans la vie de </a:t>
            </a:r>
            <a:r>
              <a:rPr lang="en-US" sz="2400" dirty="0" err="1">
                <a:latin typeface="Comic Sans MS" panose="030F0702030302020204" pitchFamily="66" charset="0"/>
              </a:rPr>
              <a:t>ces</a:t>
            </a:r>
            <a:r>
              <a:rPr lang="en-US" sz="2400" dirty="0">
                <a:latin typeface="Comic Sans MS" panose="030F0702030302020204" pitchFamily="66" charset="0"/>
              </a:rPr>
              <a:t> deux frères ?</a:t>
            </a:r>
          </a:p>
          <a:p>
            <a:pPr lvl="1">
              <a:lnSpc>
                <a:spcPct val="150000"/>
              </a:lnSpc>
              <a:buFont typeface="Wingdings" panose="05000000000000000000" pitchFamily="2" charset="2"/>
              <a:buChar char="q"/>
            </a:pPr>
            <a:r>
              <a:rPr lang="en-US" sz="2400" dirty="0">
                <a:latin typeface="Comic Sans MS" panose="030F0702030302020204" pitchFamily="66" charset="0"/>
              </a:rPr>
              <a:t> À quoi </a:t>
            </a:r>
            <a:r>
              <a:rPr lang="en-US" sz="2400" dirty="0" err="1">
                <a:latin typeface="Comic Sans MS" panose="030F0702030302020204" pitchFamily="66" charset="0"/>
              </a:rPr>
              <a:t>ça</a:t>
            </a:r>
            <a:r>
              <a:rPr lang="en-US" sz="2400" dirty="0">
                <a:latin typeface="Comic Sans MS" panose="030F0702030302020204" pitchFamily="66" charset="0"/>
              </a:rPr>
              <a:t> </a:t>
            </a:r>
            <a:r>
              <a:rPr lang="en-US" sz="2400" dirty="0" err="1">
                <a:latin typeface="Comic Sans MS" panose="030F0702030302020204" pitchFamily="66" charset="0"/>
              </a:rPr>
              <a:t>sert</a:t>
            </a:r>
            <a:r>
              <a:rPr lang="en-US" sz="2400" dirty="0">
                <a:latin typeface="Comic Sans MS" panose="030F0702030302020204" pitchFamily="66" charset="0"/>
              </a:rPr>
              <a:t> de </a:t>
            </a:r>
            <a:r>
              <a:rPr lang="en-US" sz="2400" dirty="0" err="1">
                <a:latin typeface="Comic Sans MS" panose="030F0702030302020204" pitchFamily="66" charset="0"/>
              </a:rPr>
              <a:t>bâtir</a:t>
            </a:r>
            <a:r>
              <a:rPr lang="en-US" sz="2400" dirty="0">
                <a:latin typeface="Comic Sans MS" panose="030F0702030302020204" pitchFamily="66" charset="0"/>
              </a:rPr>
              <a:t> des </a:t>
            </a:r>
            <a:r>
              <a:rPr lang="en-US" sz="2400" dirty="0" err="1">
                <a:latin typeface="Comic Sans MS" panose="030F0702030302020204" pitchFamily="66" charset="0"/>
              </a:rPr>
              <a:t>ponts</a:t>
            </a:r>
            <a:r>
              <a:rPr lang="en-US" sz="2400" dirty="0">
                <a:latin typeface="Comic Sans MS" panose="030F0702030302020204" pitchFamily="66" charset="0"/>
              </a:rPr>
              <a:t>, </a:t>
            </a:r>
            <a:r>
              <a:rPr lang="en-US" sz="2400" dirty="0" err="1">
                <a:latin typeface="Comic Sans MS" panose="030F0702030302020204" pitchFamily="66" charset="0"/>
              </a:rPr>
              <a:t>plutôt</a:t>
            </a:r>
            <a:r>
              <a:rPr lang="en-US" sz="2400" dirty="0">
                <a:latin typeface="Comic Sans MS" panose="030F0702030302020204" pitchFamily="66" charset="0"/>
              </a:rPr>
              <a:t> que des </a:t>
            </a:r>
            <a:r>
              <a:rPr lang="en-US" sz="2400" dirty="0" err="1">
                <a:latin typeface="Comic Sans MS" panose="030F0702030302020204" pitchFamily="66" charset="0"/>
              </a:rPr>
              <a:t>murs</a:t>
            </a:r>
            <a:r>
              <a:rPr lang="en-US" sz="2400" dirty="0">
                <a:latin typeface="Comic Sans MS" panose="030F0702030302020204" pitchFamily="66" charset="0"/>
              </a:rPr>
              <a:t> ?</a:t>
            </a:r>
          </a:p>
          <a:p>
            <a:pPr algn="just"/>
            <a:endParaRPr lang="fr-CA" sz="2400" b="1" dirty="0">
              <a:latin typeface="Comic Sans MS" panose="030F0702030302020204" pitchFamily="66" charset="0"/>
            </a:endParaRPr>
          </a:p>
          <a:p>
            <a:pPr algn="just"/>
            <a:endParaRPr lang="fr-CA" sz="2400" b="1" dirty="0">
              <a:latin typeface="Comic Sans MS" panose="030F0702030302020204" pitchFamily="66" charset="0"/>
            </a:endParaRPr>
          </a:p>
          <a:p>
            <a:pPr algn="just"/>
            <a:endParaRPr lang="fr-CA" sz="2400" b="1" dirty="0">
              <a:latin typeface="Comic Sans MS" panose="030F0702030302020204" pitchFamily="66" charset="0"/>
            </a:endParaRPr>
          </a:p>
          <a:p>
            <a:pPr algn="just"/>
            <a:endParaRPr lang="fr-CA" sz="2400" b="1" dirty="0">
              <a:latin typeface="Comic Sans MS" panose="030F0702030302020204" pitchFamily="66" charset="0"/>
            </a:endParaRPr>
          </a:p>
          <a:p>
            <a:pPr algn="just"/>
            <a:endParaRPr lang="fr-CA" sz="2400" b="1" dirty="0">
              <a:latin typeface="Comic Sans MS" panose="030F0702030302020204" pitchFamily="66" charset="0"/>
            </a:endParaRPr>
          </a:p>
          <a:p>
            <a:pPr algn="just"/>
            <a:endParaRPr lang="fr-CA" sz="2400" b="1" dirty="0">
              <a:latin typeface="Comic Sans MS" panose="030F0702030302020204" pitchFamily="66" charset="0"/>
            </a:endParaRPr>
          </a:p>
          <a:p>
            <a:pPr algn="just"/>
            <a:endParaRPr lang="fr-CA" sz="2400" b="1" dirty="0">
              <a:latin typeface="Comic Sans MS" panose="030F0702030302020204" pitchFamily="66" charset="0"/>
            </a:endParaRPr>
          </a:p>
        </p:txBody>
      </p:sp>
    </p:spTree>
    <p:extLst>
      <p:ext uri="{BB962C8B-B14F-4D97-AF65-F5344CB8AC3E}">
        <p14:creationId xmlns:p14="http://schemas.microsoft.com/office/powerpoint/2010/main" val="650592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49EA2F3D-8535-4372-9C72-9DDDB91BFC71}"/>
              </a:ext>
            </a:extLst>
          </p:cNvPr>
          <p:cNvSpPr>
            <a:spLocks noGrp="1"/>
          </p:cNvSpPr>
          <p:nvPr>
            <p:ph sz="half" idx="2"/>
          </p:nvPr>
        </p:nvSpPr>
        <p:spPr>
          <a:xfrm>
            <a:off x="284086" y="601462"/>
            <a:ext cx="11907914" cy="6027938"/>
          </a:xfrm>
        </p:spPr>
        <p:txBody>
          <a:bodyPr>
            <a:normAutofit/>
          </a:bodyPr>
          <a:lstStyle/>
          <a:p>
            <a:pPr marL="0" indent="0" algn="ctr">
              <a:buNone/>
            </a:pPr>
            <a:r>
              <a:rPr lang="fr-CA" sz="2400" b="1" dirty="0">
                <a:latin typeface="Comic Sans MS" panose="030F0702030302020204" pitchFamily="66" charset="0"/>
              </a:rPr>
              <a:t>Aujourd’hui, on va poursuivre la démarche pour se préparer </a:t>
            </a:r>
          </a:p>
          <a:p>
            <a:pPr marL="0" indent="0" algn="ctr">
              <a:buNone/>
            </a:pPr>
            <a:r>
              <a:rPr lang="fr-CA" sz="2400" b="1" dirty="0">
                <a:latin typeface="Comic Sans MS" panose="030F0702030302020204" pitchFamily="66" charset="0"/>
              </a:rPr>
              <a:t>au sacrement de réconciliation….</a:t>
            </a:r>
          </a:p>
          <a:p>
            <a:endParaRPr lang="en-US" sz="2400" dirty="0"/>
          </a:p>
          <a:p>
            <a:pPr marL="0" indent="0" algn="ctr">
              <a:buNone/>
            </a:pPr>
            <a:r>
              <a:rPr lang="en-US" sz="2400" dirty="0">
                <a:latin typeface="Comic Sans MS" panose="030F0702030302020204" pitchFamily="66" charset="0"/>
              </a:rPr>
              <a:t>  </a:t>
            </a:r>
            <a:r>
              <a:rPr lang="en-US" sz="2400" dirty="0" err="1">
                <a:latin typeface="Comic Sans MS" panose="030F0702030302020204" pitchFamily="66" charset="0"/>
              </a:rPr>
              <a:t>Reprend</a:t>
            </a:r>
            <a:r>
              <a:rPr lang="en-US" sz="2400" dirty="0">
                <a:latin typeface="Comic Sans MS" panose="030F0702030302020204" pitchFamily="66" charset="0"/>
              </a:rPr>
              <a:t> </a:t>
            </a:r>
            <a:r>
              <a:rPr lang="en-US" sz="2400" dirty="0" err="1">
                <a:latin typeface="Comic Sans MS" panose="030F0702030302020204" pitchFamily="66" charset="0"/>
              </a:rPr>
              <a:t>maintenant</a:t>
            </a:r>
            <a:r>
              <a:rPr lang="en-US" sz="2400" dirty="0">
                <a:latin typeface="Comic Sans MS" panose="030F0702030302020204" pitchFamily="66" charset="0"/>
              </a:rPr>
              <a:t> les </a:t>
            </a:r>
            <a:r>
              <a:rPr lang="en-US" sz="2400" dirty="0" err="1">
                <a:latin typeface="Comic Sans MS" panose="030F0702030302020204" pitchFamily="66" charset="0"/>
              </a:rPr>
              <a:t>réflexions</a:t>
            </a:r>
            <a:r>
              <a:rPr lang="en-US" sz="2400" dirty="0">
                <a:latin typeface="Comic Sans MS" panose="030F0702030302020204" pitchFamily="66" charset="0"/>
              </a:rPr>
              <a:t> que </a:t>
            </a:r>
            <a:r>
              <a:rPr lang="en-US" sz="2400" dirty="0" err="1">
                <a:latin typeface="Comic Sans MS" panose="030F0702030302020204" pitchFamily="66" charset="0"/>
              </a:rPr>
              <a:t>tu</a:t>
            </a:r>
            <a:r>
              <a:rPr lang="en-US" sz="2400" dirty="0">
                <a:latin typeface="Comic Sans MS" panose="030F0702030302020204" pitchFamily="66" charset="0"/>
              </a:rPr>
              <a:t> </a:t>
            </a:r>
            <a:r>
              <a:rPr lang="en-US" sz="2400" dirty="0" err="1">
                <a:latin typeface="Comic Sans MS" panose="030F0702030302020204" pitchFamily="66" charset="0"/>
              </a:rPr>
              <a:t>avais</a:t>
            </a:r>
            <a:r>
              <a:rPr lang="en-US" sz="2400" dirty="0">
                <a:latin typeface="Comic Sans MS" panose="030F0702030302020204" pitchFamily="66" charset="0"/>
              </a:rPr>
              <a:t> </a:t>
            </a:r>
            <a:r>
              <a:rPr lang="en-US" sz="2400" dirty="0" err="1">
                <a:latin typeface="Comic Sans MS" panose="030F0702030302020204" pitchFamily="66" charset="0"/>
              </a:rPr>
              <a:t>notées</a:t>
            </a:r>
            <a:r>
              <a:rPr lang="en-US" sz="2400" dirty="0">
                <a:latin typeface="Comic Sans MS" panose="030F0702030302020204" pitchFamily="66" charset="0"/>
              </a:rPr>
              <a:t> dans ton journal.</a:t>
            </a:r>
          </a:p>
          <a:p>
            <a:pPr marL="0" indent="0" algn="ctr">
              <a:buNone/>
            </a:pPr>
            <a:endParaRPr lang="en-US" sz="2400" dirty="0">
              <a:latin typeface="Comic Sans MS" panose="030F0702030302020204" pitchFamily="66" charset="0"/>
            </a:endParaRPr>
          </a:p>
          <a:p>
            <a:pPr marL="0" indent="0" algn="ctr">
              <a:buNone/>
            </a:pPr>
            <a:r>
              <a:rPr lang="en-US" sz="2400" dirty="0">
                <a:latin typeface="Comic Sans MS" panose="030F0702030302020204" pitchFamily="66" charset="0"/>
              </a:rPr>
              <a:t>  Avec </a:t>
            </a:r>
            <a:r>
              <a:rPr lang="en-US" sz="2400" dirty="0" err="1">
                <a:latin typeface="Comic Sans MS" panose="030F0702030302020204" pitchFamily="66" charset="0"/>
              </a:rPr>
              <a:t>cela</a:t>
            </a:r>
            <a:r>
              <a:rPr lang="en-US" sz="2400" dirty="0">
                <a:latin typeface="Comic Sans MS" panose="030F0702030302020204" pitchFamily="66" charset="0"/>
              </a:rPr>
              <a:t> </a:t>
            </a:r>
            <a:r>
              <a:rPr lang="en-US" sz="2400" dirty="0" err="1">
                <a:latin typeface="Comic Sans MS" panose="030F0702030302020204" pitchFamily="66" charset="0"/>
              </a:rPr>
              <a:t>en</a:t>
            </a:r>
            <a:r>
              <a:rPr lang="en-US" sz="2400" dirty="0">
                <a:latin typeface="Comic Sans MS" panose="030F0702030302020204" pitchFamily="66" charset="0"/>
              </a:rPr>
              <a:t> tête, </a:t>
            </a:r>
            <a:r>
              <a:rPr lang="en-US" sz="2400" dirty="0" err="1">
                <a:latin typeface="Comic Sans MS" panose="030F0702030302020204" pitchFamily="66" charset="0"/>
              </a:rPr>
              <a:t>lis</a:t>
            </a:r>
            <a:r>
              <a:rPr lang="en-US" sz="2400" dirty="0">
                <a:latin typeface="Comic Sans MS" panose="030F0702030302020204" pitchFamily="66" charset="0"/>
              </a:rPr>
              <a:t> </a:t>
            </a:r>
            <a:r>
              <a:rPr lang="en-US" sz="2400" dirty="0" err="1">
                <a:latin typeface="Comic Sans MS" panose="030F0702030302020204" pitchFamily="66" charset="0"/>
              </a:rPr>
              <a:t>cet</a:t>
            </a:r>
            <a:r>
              <a:rPr lang="en-US" sz="2400" dirty="0">
                <a:latin typeface="Comic Sans MS" panose="030F0702030302020204" pitchFamily="66" charset="0"/>
              </a:rPr>
              <a:t> extrait de </a:t>
            </a:r>
            <a:r>
              <a:rPr lang="en-US" sz="2400" dirty="0" err="1">
                <a:latin typeface="Comic Sans MS" panose="030F0702030302020204" pitchFamily="66" charset="0"/>
              </a:rPr>
              <a:t>l’Évangile</a:t>
            </a:r>
            <a:r>
              <a:rPr lang="en-US" sz="2400" dirty="0">
                <a:latin typeface="Comic Sans MS" panose="030F0702030302020204" pitchFamily="66" charset="0"/>
              </a:rPr>
              <a:t> et</a:t>
            </a:r>
          </a:p>
          <a:p>
            <a:pPr marL="0" indent="0" algn="ctr">
              <a:buNone/>
            </a:pPr>
            <a:r>
              <a:rPr lang="en-US" sz="2400" dirty="0">
                <a:latin typeface="Comic Sans MS" panose="030F0702030302020204" pitchFamily="66" charset="0"/>
              </a:rPr>
              <a:t> </a:t>
            </a:r>
            <a:r>
              <a:rPr lang="en-US" sz="2400" dirty="0" err="1">
                <a:latin typeface="Comic Sans MS" panose="030F0702030302020204" pitchFamily="66" charset="0"/>
              </a:rPr>
              <a:t>écoute</a:t>
            </a:r>
            <a:r>
              <a:rPr lang="en-US" sz="2400" dirty="0">
                <a:latin typeface="Comic Sans MS" panose="030F0702030302020204" pitchFamily="66" charset="0"/>
              </a:rPr>
              <a:t> le </a:t>
            </a:r>
            <a:r>
              <a:rPr lang="en-US" sz="2400" dirty="0" err="1">
                <a:latin typeface="Comic Sans MS" panose="030F0702030302020204" pitchFamily="66" charset="0"/>
              </a:rPr>
              <a:t>commentaire</a:t>
            </a:r>
            <a:r>
              <a:rPr lang="en-US" sz="2400" dirty="0">
                <a:latin typeface="Comic Sans MS" panose="030F0702030302020204" pitchFamily="66" charset="0"/>
              </a:rPr>
              <a:t> du </a:t>
            </a:r>
            <a:r>
              <a:rPr lang="en-US" sz="2400" dirty="0" err="1">
                <a:latin typeface="Comic Sans MS" panose="030F0702030302020204" pitchFamily="66" charset="0"/>
              </a:rPr>
              <a:t>père</a:t>
            </a:r>
            <a:r>
              <a:rPr lang="en-US" sz="2400" dirty="0">
                <a:latin typeface="Comic Sans MS" panose="030F0702030302020204" pitchFamily="66" charset="0"/>
              </a:rPr>
              <a:t> Xavier .</a:t>
            </a:r>
          </a:p>
          <a:p>
            <a:pPr marL="0" indent="0" algn="ctr">
              <a:buNone/>
            </a:pPr>
            <a:r>
              <a:rPr lang="en-US" sz="2400" dirty="0">
                <a:latin typeface="Comic Sans MS" panose="030F0702030302020204" pitchFamily="66" charset="0"/>
              </a:rPr>
              <a:t>  </a:t>
            </a:r>
          </a:p>
          <a:p>
            <a:pPr marL="0" indent="0">
              <a:buNone/>
            </a:pPr>
            <a:r>
              <a:rPr lang="en-US" sz="2400" dirty="0">
                <a:latin typeface="Comic Sans MS" panose="030F0702030302020204" pitchFamily="66" charset="0"/>
              </a:rPr>
              <a:t>  </a:t>
            </a:r>
          </a:p>
        </p:txBody>
      </p:sp>
      <p:sp>
        <p:nvSpPr>
          <p:cNvPr id="2" name="Espace réservé de la date 1">
            <a:extLst>
              <a:ext uri="{FF2B5EF4-FFF2-40B4-BE49-F238E27FC236}">
                <a16:creationId xmlns:a16="http://schemas.microsoft.com/office/drawing/2014/main" id="{7ADBA66D-9B03-4ECB-B19A-954A6B505D5F}"/>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8C7E81F3-FFCD-4236-B158-26C78CAC6E11}" type="datetime1">
              <a:rPr lang="fr-FR" smtClean="0"/>
              <a:pPr rtl="0">
                <a:spcAft>
                  <a:spcPts val="600"/>
                </a:spcAft>
              </a:pPr>
              <a:t>29/03/2021</a:t>
            </a:fld>
            <a:endParaRPr lang="en-US"/>
          </a:p>
        </p:txBody>
      </p:sp>
    </p:spTree>
    <p:extLst>
      <p:ext uri="{BB962C8B-B14F-4D97-AF65-F5344CB8AC3E}">
        <p14:creationId xmlns:p14="http://schemas.microsoft.com/office/powerpoint/2010/main" val="1225370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C40DFB8-273E-4362-9088-B2BF97CA1DDD}"/>
              </a:ext>
            </a:extLst>
          </p:cNvPr>
          <p:cNvSpPr>
            <a:spLocks noGrp="1"/>
          </p:cNvSpPr>
          <p:nvPr>
            <p:ph type="dt" sz="half" idx="10"/>
          </p:nvPr>
        </p:nvSpPr>
        <p:spPr/>
        <p:txBody>
          <a:bodyPr/>
          <a:lstStyle/>
          <a:p>
            <a:pPr rtl="0"/>
            <a:fld id="{8C7E81F3-FFCD-4236-B158-26C78CAC6E11}" type="datetime1">
              <a:rPr lang="fr-FR" smtClean="0"/>
              <a:t>29/03/2021</a:t>
            </a:fld>
            <a:endParaRPr lang="en-US" dirty="0"/>
          </a:p>
        </p:txBody>
      </p:sp>
      <p:sp>
        <p:nvSpPr>
          <p:cNvPr id="13" name="ZoneTexte 12">
            <a:extLst>
              <a:ext uri="{FF2B5EF4-FFF2-40B4-BE49-F238E27FC236}">
                <a16:creationId xmlns:a16="http://schemas.microsoft.com/office/drawing/2014/main" id="{14C73B69-243D-4ACD-A8FB-46089E68D1F4}"/>
              </a:ext>
            </a:extLst>
          </p:cNvPr>
          <p:cNvSpPr txBox="1"/>
          <p:nvPr/>
        </p:nvSpPr>
        <p:spPr>
          <a:xfrm>
            <a:off x="218983" y="239697"/>
            <a:ext cx="10955043" cy="5755422"/>
          </a:xfrm>
          <a:prstGeom prst="rect">
            <a:avLst/>
          </a:prstGeom>
          <a:noFill/>
        </p:spPr>
        <p:txBody>
          <a:bodyPr wrap="square">
            <a:spAutoFit/>
          </a:bodyPr>
          <a:lstStyle/>
          <a:p>
            <a:pPr algn="just"/>
            <a:r>
              <a:rPr lang="fr-CA" sz="2400" b="1" dirty="0">
                <a:latin typeface="Comic Sans MS" panose="030F0702030302020204" pitchFamily="66" charset="0"/>
              </a:rPr>
              <a:t> </a:t>
            </a:r>
            <a:r>
              <a:rPr lang="fr-FR" sz="2400" b="1" dirty="0">
                <a:latin typeface="open sans"/>
              </a:rPr>
              <a:t>Évangile de Jésus Christ selon saint Matthieu 18, 21-35</a:t>
            </a:r>
          </a:p>
          <a:p>
            <a:pPr algn="l"/>
            <a:endParaRPr lang="fr-FR" sz="800" b="1" i="0" cap="all" dirty="0">
              <a:effectLst/>
              <a:latin typeface="open sans"/>
            </a:endParaRPr>
          </a:p>
          <a:p>
            <a:pPr algn="l"/>
            <a:r>
              <a:rPr lang="fr-FR" sz="2400" b="0" i="0" dirty="0">
                <a:effectLst/>
                <a:latin typeface="open sans"/>
              </a:rPr>
              <a:t>En ce temps-là,</a:t>
            </a:r>
            <a:br>
              <a:rPr lang="fr-FR" sz="2400" b="0" i="0" dirty="0">
                <a:effectLst/>
                <a:latin typeface="open sans"/>
              </a:rPr>
            </a:br>
            <a:r>
              <a:rPr lang="fr-FR" sz="2400" b="0" i="0" dirty="0">
                <a:effectLst/>
                <a:latin typeface="open sans"/>
              </a:rPr>
              <a:t>    Pierre s’approcha de Jésus pour lui demander :</a:t>
            </a:r>
            <a:br>
              <a:rPr lang="fr-FR" sz="2400" b="0" i="0" dirty="0">
                <a:effectLst/>
                <a:latin typeface="open sans"/>
              </a:rPr>
            </a:br>
            <a:r>
              <a:rPr lang="fr-FR" sz="2400" b="0" i="0" dirty="0">
                <a:effectLst/>
                <a:latin typeface="open sans"/>
              </a:rPr>
              <a:t>« Seigneur, lorsque mon frère commettra des fautes contre moi,</a:t>
            </a:r>
            <a:br>
              <a:rPr lang="fr-FR" sz="2400" b="0" i="0" dirty="0">
                <a:effectLst/>
                <a:latin typeface="open sans"/>
              </a:rPr>
            </a:br>
            <a:r>
              <a:rPr lang="fr-FR" sz="2400" b="0" i="0" dirty="0">
                <a:effectLst/>
                <a:latin typeface="open sans"/>
              </a:rPr>
              <a:t>combien de fois dois-je lui pardonner ?</a:t>
            </a:r>
            <a:br>
              <a:rPr lang="fr-FR" sz="2400" b="0" i="0" dirty="0">
                <a:effectLst/>
                <a:latin typeface="open sans"/>
              </a:rPr>
            </a:br>
            <a:r>
              <a:rPr lang="fr-FR" sz="2400" b="0" i="0" dirty="0">
                <a:effectLst/>
                <a:latin typeface="open sans"/>
              </a:rPr>
              <a:t>Jusqu’à sept fois ? »</a:t>
            </a:r>
            <a:br>
              <a:rPr lang="fr-FR" sz="2400" b="0" i="0" dirty="0">
                <a:effectLst/>
                <a:latin typeface="open sans"/>
              </a:rPr>
            </a:br>
            <a:r>
              <a:rPr lang="fr-FR" sz="2400" b="0" i="0" dirty="0">
                <a:effectLst/>
                <a:latin typeface="open sans"/>
              </a:rPr>
              <a:t>    Jésus lui répondit :</a:t>
            </a:r>
            <a:br>
              <a:rPr lang="fr-FR" sz="2400" b="0" i="0" dirty="0">
                <a:effectLst/>
                <a:latin typeface="open sans"/>
              </a:rPr>
            </a:br>
            <a:r>
              <a:rPr lang="fr-FR" sz="2400" b="0" i="0" dirty="0">
                <a:effectLst/>
                <a:latin typeface="open sans"/>
              </a:rPr>
              <a:t>« Je ne te dis pas jusqu’à sept fois,</a:t>
            </a:r>
            <a:br>
              <a:rPr lang="fr-FR" sz="2400" b="0" i="0" dirty="0">
                <a:effectLst/>
                <a:latin typeface="open sans"/>
              </a:rPr>
            </a:br>
            <a:r>
              <a:rPr lang="fr-FR" sz="2400" b="0" i="0" dirty="0">
                <a:effectLst/>
                <a:latin typeface="open sans"/>
              </a:rPr>
              <a:t>mais jusqu’à 70 fois sept fois.</a:t>
            </a:r>
            <a:br>
              <a:rPr lang="fr-FR" sz="2400" b="0" i="0" dirty="0">
                <a:effectLst/>
                <a:latin typeface="open sans"/>
              </a:rPr>
            </a:br>
            <a:r>
              <a:rPr lang="fr-FR" sz="2400" b="0" i="0" dirty="0">
                <a:effectLst/>
                <a:latin typeface="open sans"/>
              </a:rPr>
              <a:t>    Ainsi, le royaume des Cieux est comparable</a:t>
            </a:r>
            <a:br>
              <a:rPr lang="fr-FR" sz="2400" b="0" i="0" dirty="0">
                <a:effectLst/>
                <a:latin typeface="open sans"/>
              </a:rPr>
            </a:br>
            <a:r>
              <a:rPr lang="fr-FR" sz="2400" b="0" i="0" dirty="0">
                <a:effectLst/>
                <a:latin typeface="open sans"/>
              </a:rPr>
              <a:t>à un roi qui voulut régler ses comptes avec ses serviteurs.</a:t>
            </a:r>
            <a:br>
              <a:rPr lang="fr-FR" sz="2400" b="0" i="0" dirty="0">
                <a:effectLst/>
                <a:latin typeface="open sans"/>
              </a:rPr>
            </a:br>
            <a:r>
              <a:rPr lang="fr-FR" sz="2400" b="0" i="0" dirty="0">
                <a:effectLst/>
                <a:latin typeface="open sans"/>
              </a:rPr>
              <a:t>    Il commençait,</a:t>
            </a:r>
            <a:br>
              <a:rPr lang="fr-FR" sz="2400" b="0" i="0" dirty="0">
                <a:effectLst/>
                <a:latin typeface="open sans"/>
              </a:rPr>
            </a:br>
            <a:r>
              <a:rPr lang="fr-FR" sz="2400" b="0" i="0" dirty="0">
                <a:effectLst/>
                <a:latin typeface="open sans"/>
              </a:rPr>
              <a:t>quand on lui amena quelqu’un</a:t>
            </a:r>
            <a:br>
              <a:rPr lang="fr-FR" sz="2400" b="0" i="0" dirty="0">
                <a:effectLst/>
                <a:latin typeface="open sans"/>
              </a:rPr>
            </a:br>
            <a:r>
              <a:rPr lang="fr-FR" sz="2400" b="0" i="0" dirty="0">
                <a:effectLst/>
                <a:latin typeface="open sans"/>
              </a:rPr>
              <a:t>qui lui devait dix mille talents</a:t>
            </a:r>
            <a:br>
              <a:rPr lang="fr-FR" sz="2400" b="0" i="0" dirty="0">
                <a:effectLst/>
                <a:latin typeface="open sans"/>
              </a:rPr>
            </a:br>
            <a:r>
              <a:rPr lang="fr-FR" sz="2400" b="0" i="0" dirty="0">
                <a:effectLst/>
                <a:latin typeface="open sans"/>
              </a:rPr>
              <a:t>(c’est-à-dire soixante millions de pièces d’argent).</a:t>
            </a:r>
            <a:endParaRPr lang="fr-CA" sz="2400" b="1" dirty="0">
              <a:latin typeface="Comic Sans MS" panose="030F0702030302020204" pitchFamily="66" charset="0"/>
            </a:endParaRPr>
          </a:p>
        </p:txBody>
      </p:sp>
    </p:spTree>
    <p:extLst>
      <p:ext uri="{BB962C8B-B14F-4D97-AF65-F5344CB8AC3E}">
        <p14:creationId xmlns:p14="http://schemas.microsoft.com/office/powerpoint/2010/main" val="2455053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C40DFB8-273E-4362-9088-B2BF97CA1DDD}"/>
              </a:ext>
            </a:extLst>
          </p:cNvPr>
          <p:cNvSpPr>
            <a:spLocks noGrp="1"/>
          </p:cNvSpPr>
          <p:nvPr>
            <p:ph type="dt" sz="half" idx="10"/>
          </p:nvPr>
        </p:nvSpPr>
        <p:spPr/>
        <p:txBody>
          <a:bodyPr/>
          <a:lstStyle/>
          <a:p>
            <a:pPr rtl="0"/>
            <a:fld id="{8C7E81F3-FFCD-4236-B158-26C78CAC6E11}" type="datetime1">
              <a:rPr lang="fr-FR" smtClean="0"/>
              <a:t>29/03/2021</a:t>
            </a:fld>
            <a:endParaRPr lang="en-US" dirty="0"/>
          </a:p>
        </p:txBody>
      </p:sp>
      <p:sp>
        <p:nvSpPr>
          <p:cNvPr id="13" name="ZoneTexte 12">
            <a:extLst>
              <a:ext uri="{FF2B5EF4-FFF2-40B4-BE49-F238E27FC236}">
                <a16:creationId xmlns:a16="http://schemas.microsoft.com/office/drawing/2014/main" id="{14C73B69-243D-4ACD-A8FB-46089E68D1F4}"/>
              </a:ext>
            </a:extLst>
          </p:cNvPr>
          <p:cNvSpPr txBox="1"/>
          <p:nvPr/>
        </p:nvSpPr>
        <p:spPr>
          <a:xfrm>
            <a:off x="156840" y="150921"/>
            <a:ext cx="10955043" cy="6555641"/>
          </a:xfrm>
          <a:prstGeom prst="rect">
            <a:avLst/>
          </a:prstGeom>
          <a:noFill/>
        </p:spPr>
        <p:txBody>
          <a:bodyPr wrap="square">
            <a:spAutoFit/>
          </a:bodyPr>
          <a:lstStyle/>
          <a:p>
            <a:pPr algn="just"/>
            <a:r>
              <a:rPr lang="fr-CA" sz="2400" b="1" dirty="0">
                <a:latin typeface="Comic Sans MS" panose="030F0702030302020204" pitchFamily="66" charset="0"/>
              </a:rPr>
              <a:t> </a:t>
            </a:r>
            <a:r>
              <a:rPr lang="fr-FR" sz="2400" b="1" dirty="0">
                <a:latin typeface="open sans"/>
              </a:rPr>
              <a:t>Évangile de Jésus Christ selon saint Matthieu 18, 21-35</a:t>
            </a:r>
          </a:p>
          <a:p>
            <a:endParaRPr lang="fr-FR" sz="800" b="0" i="0" dirty="0">
              <a:effectLst/>
              <a:latin typeface="open sans"/>
            </a:endParaRPr>
          </a:p>
          <a:p>
            <a:r>
              <a:rPr lang="fr-FR" sz="2400" b="0" i="0" dirty="0">
                <a:effectLst/>
                <a:latin typeface="open sans"/>
              </a:rPr>
              <a:t>  </a:t>
            </a:r>
            <a:r>
              <a:rPr lang="fr-FR" sz="2000" b="0" i="0" dirty="0">
                <a:effectLst/>
                <a:latin typeface="open sans"/>
              </a:rPr>
              <a:t>  Comme cet homme n’avait pas de quoi rembourser,</a:t>
            </a:r>
            <a:br>
              <a:rPr lang="fr-FR" sz="2000" b="0" i="0" dirty="0">
                <a:effectLst/>
                <a:latin typeface="open sans"/>
              </a:rPr>
            </a:br>
            <a:r>
              <a:rPr lang="fr-FR" sz="2000" b="0" i="0" dirty="0">
                <a:effectLst/>
                <a:latin typeface="open sans"/>
              </a:rPr>
              <a:t>le maître ordonna de le vendre,</a:t>
            </a:r>
            <a:br>
              <a:rPr lang="fr-FR" sz="2000" b="0" i="0" dirty="0">
                <a:effectLst/>
                <a:latin typeface="open sans"/>
              </a:rPr>
            </a:br>
            <a:r>
              <a:rPr lang="fr-FR" sz="2000" b="0" i="0" dirty="0">
                <a:effectLst/>
                <a:latin typeface="open sans"/>
              </a:rPr>
              <a:t>avec sa femme, ses enfants et tous ses biens,</a:t>
            </a:r>
            <a:br>
              <a:rPr lang="fr-FR" sz="2000" b="0" i="0" dirty="0">
                <a:effectLst/>
                <a:latin typeface="open sans"/>
              </a:rPr>
            </a:br>
            <a:r>
              <a:rPr lang="fr-FR" sz="2000" b="0" i="0" dirty="0">
                <a:effectLst/>
                <a:latin typeface="open sans"/>
              </a:rPr>
              <a:t>en remboursement de sa dette.</a:t>
            </a:r>
            <a:br>
              <a:rPr lang="fr-FR" sz="2000" b="0" i="0" dirty="0">
                <a:effectLst/>
                <a:latin typeface="open sans"/>
              </a:rPr>
            </a:br>
            <a:r>
              <a:rPr lang="fr-FR" sz="2000" b="0" i="0" dirty="0">
                <a:effectLst/>
                <a:latin typeface="open sans"/>
              </a:rPr>
              <a:t>    Alors, tombant à ses pieds,</a:t>
            </a:r>
            <a:br>
              <a:rPr lang="fr-FR" sz="2000" b="0" i="0" dirty="0">
                <a:effectLst/>
                <a:latin typeface="open sans"/>
              </a:rPr>
            </a:br>
            <a:r>
              <a:rPr lang="fr-FR" sz="2000" b="0" i="0" dirty="0">
                <a:effectLst/>
                <a:latin typeface="open sans"/>
              </a:rPr>
              <a:t>le serviteur demeurait prosterné et disait :</a:t>
            </a:r>
            <a:br>
              <a:rPr lang="fr-FR" sz="2000" b="0" i="0" dirty="0">
                <a:effectLst/>
                <a:latin typeface="open sans"/>
              </a:rPr>
            </a:br>
            <a:r>
              <a:rPr lang="fr-FR" sz="2000" b="0" i="0" dirty="0">
                <a:effectLst/>
                <a:latin typeface="open sans"/>
              </a:rPr>
              <a:t>‘Prends patience envers moi,</a:t>
            </a:r>
            <a:br>
              <a:rPr lang="fr-FR" sz="2000" b="0" i="0" dirty="0">
                <a:effectLst/>
                <a:latin typeface="open sans"/>
              </a:rPr>
            </a:br>
            <a:r>
              <a:rPr lang="fr-FR" sz="2000" b="0" i="0" dirty="0">
                <a:effectLst/>
                <a:latin typeface="open sans"/>
              </a:rPr>
              <a:t>et je te rembourserai tout.’</a:t>
            </a:r>
            <a:br>
              <a:rPr lang="fr-FR" sz="2000" b="0" i="0" dirty="0">
                <a:effectLst/>
                <a:latin typeface="open sans"/>
              </a:rPr>
            </a:br>
            <a:r>
              <a:rPr lang="fr-FR" sz="2000" b="0" i="0" dirty="0">
                <a:effectLst/>
                <a:latin typeface="open sans"/>
              </a:rPr>
              <a:t>    Saisi de compassion, le maître de ce serviteur</a:t>
            </a:r>
            <a:br>
              <a:rPr lang="fr-FR" sz="2000" b="0" i="0" dirty="0">
                <a:effectLst/>
                <a:latin typeface="open sans"/>
              </a:rPr>
            </a:br>
            <a:r>
              <a:rPr lang="fr-FR" sz="2000" b="0" i="0" dirty="0">
                <a:effectLst/>
                <a:latin typeface="open sans"/>
              </a:rPr>
              <a:t>le laissa partir et lui remit sa dette.</a:t>
            </a:r>
          </a:p>
          <a:p>
            <a:pPr algn="l"/>
            <a:r>
              <a:rPr lang="fr-FR" sz="2000" b="0" i="0" dirty="0">
                <a:effectLst/>
                <a:latin typeface="open sans"/>
              </a:rPr>
              <a:t>    Mais, en sortant, ce serviteur trouva un de ses compagnons</a:t>
            </a:r>
            <a:br>
              <a:rPr lang="fr-FR" sz="2000" b="0" i="0" dirty="0">
                <a:effectLst/>
                <a:latin typeface="open sans"/>
              </a:rPr>
            </a:br>
            <a:r>
              <a:rPr lang="fr-FR" sz="2000" b="0" i="0" dirty="0">
                <a:effectLst/>
                <a:latin typeface="open sans"/>
              </a:rPr>
              <a:t>qui lui devait cent pièces d’argent.</a:t>
            </a:r>
            <a:br>
              <a:rPr lang="fr-FR" sz="2000" b="0" i="0" dirty="0">
                <a:effectLst/>
                <a:latin typeface="open sans"/>
              </a:rPr>
            </a:br>
            <a:r>
              <a:rPr lang="fr-FR" sz="2000" b="0" i="0" dirty="0">
                <a:effectLst/>
                <a:latin typeface="open sans"/>
              </a:rPr>
              <a:t>Il se jeta sur lui pour l’étrangler, en disant :</a:t>
            </a:r>
            <a:br>
              <a:rPr lang="fr-FR" sz="2000" b="0" i="0" dirty="0">
                <a:effectLst/>
                <a:latin typeface="open sans"/>
              </a:rPr>
            </a:br>
            <a:r>
              <a:rPr lang="fr-FR" sz="2000" b="0" i="0" dirty="0">
                <a:effectLst/>
                <a:latin typeface="open sans"/>
              </a:rPr>
              <a:t>‘Rembourse ta dette !’</a:t>
            </a:r>
            <a:br>
              <a:rPr lang="fr-FR" sz="2000" b="0" i="0" dirty="0">
                <a:effectLst/>
                <a:latin typeface="open sans"/>
              </a:rPr>
            </a:br>
            <a:r>
              <a:rPr lang="fr-FR" sz="2000" b="0" i="0" dirty="0">
                <a:effectLst/>
                <a:latin typeface="open sans"/>
              </a:rPr>
              <a:t>    Alors, tombant à ses pieds, son compagnon le suppliait :</a:t>
            </a:r>
            <a:br>
              <a:rPr lang="fr-FR" sz="2000" b="0" i="0" dirty="0">
                <a:effectLst/>
                <a:latin typeface="open sans"/>
              </a:rPr>
            </a:br>
            <a:r>
              <a:rPr lang="fr-FR" sz="2000" b="0" i="0" dirty="0">
                <a:effectLst/>
                <a:latin typeface="open sans"/>
              </a:rPr>
              <a:t>‘Prends patience envers moi,</a:t>
            </a:r>
            <a:br>
              <a:rPr lang="fr-FR" sz="2000" b="0" i="0" dirty="0">
                <a:effectLst/>
                <a:latin typeface="open sans"/>
              </a:rPr>
            </a:br>
            <a:r>
              <a:rPr lang="fr-FR" sz="2000" b="0" i="0" dirty="0">
                <a:effectLst/>
                <a:latin typeface="open sans"/>
              </a:rPr>
              <a:t>et je te rembourserai.’</a:t>
            </a:r>
            <a:br>
              <a:rPr lang="fr-FR" sz="2000" b="0" i="0" dirty="0">
                <a:effectLst/>
                <a:latin typeface="open sans"/>
              </a:rPr>
            </a:br>
            <a:endParaRPr lang="fr-CA" sz="2000" b="1" dirty="0">
              <a:latin typeface="Comic Sans MS" panose="030F0702030302020204" pitchFamily="66" charset="0"/>
            </a:endParaRPr>
          </a:p>
          <a:p>
            <a:pPr algn="just"/>
            <a:endParaRPr lang="fr-CA" sz="2400" b="1" dirty="0">
              <a:latin typeface="Comic Sans MS" panose="030F0702030302020204" pitchFamily="66" charset="0"/>
            </a:endParaRPr>
          </a:p>
        </p:txBody>
      </p:sp>
    </p:spTree>
    <p:extLst>
      <p:ext uri="{BB962C8B-B14F-4D97-AF65-F5344CB8AC3E}">
        <p14:creationId xmlns:p14="http://schemas.microsoft.com/office/powerpoint/2010/main" val="530998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C40DFB8-273E-4362-9088-B2BF97CA1DDD}"/>
              </a:ext>
            </a:extLst>
          </p:cNvPr>
          <p:cNvSpPr>
            <a:spLocks noGrp="1"/>
          </p:cNvSpPr>
          <p:nvPr>
            <p:ph type="dt" sz="half" idx="10"/>
          </p:nvPr>
        </p:nvSpPr>
        <p:spPr/>
        <p:txBody>
          <a:bodyPr/>
          <a:lstStyle/>
          <a:p>
            <a:pPr rtl="0"/>
            <a:fld id="{8C7E81F3-FFCD-4236-B158-26C78CAC6E11}" type="datetime1">
              <a:rPr lang="fr-FR" smtClean="0"/>
              <a:t>29/03/2021</a:t>
            </a:fld>
            <a:endParaRPr lang="en-US" dirty="0"/>
          </a:p>
        </p:txBody>
      </p:sp>
      <p:sp>
        <p:nvSpPr>
          <p:cNvPr id="13" name="ZoneTexte 12">
            <a:extLst>
              <a:ext uri="{FF2B5EF4-FFF2-40B4-BE49-F238E27FC236}">
                <a16:creationId xmlns:a16="http://schemas.microsoft.com/office/drawing/2014/main" id="{14C73B69-243D-4ACD-A8FB-46089E68D1F4}"/>
              </a:ext>
            </a:extLst>
          </p:cNvPr>
          <p:cNvSpPr txBox="1"/>
          <p:nvPr/>
        </p:nvSpPr>
        <p:spPr>
          <a:xfrm>
            <a:off x="165717" y="124287"/>
            <a:ext cx="10955043" cy="8894743"/>
          </a:xfrm>
          <a:prstGeom prst="rect">
            <a:avLst/>
          </a:prstGeom>
          <a:noFill/>
        </p:spPr>
        <p:txBody>
          <a:bodyPr wrap="square">
            <a:spAutoFit/>
          </a:bodyPr>
          <a:lstStyle/>
          <a:p>
            <a:pPr algn="just"/>
            <a:r>
              <a:rPr lang="fr-CA" sz="2400" b="1" dirty="0">
                <a:latin typeface="Comic Sans MS" panose="030F0702030302020204" pitchFamily="66" charset="0"/>
              </a:rPr>
              <a:t> </a:t>
            </a:r>
            <a:r>
              <a:rPr lang="fr-FR" sz="2400" b="1" dirty="0">
                <a:latin typeface="open sans"/>
              </a:rPr>
              <a:t>Évangile de Jésus Christ selon saint Matthieu 18, 21-35</a:t>
            </a:r>
          </a:p>
          <a:p>
            <a:pPr algn="just"/>
            <a:endParaRPr lang="fr-FR" sz="800" b="1" dirty="0">
              <a:latin typeface="open sans"/>
            </a:endParaRPr>
          </a:p>
          <a:p>
            <a:r>
              <a:rPr lang="fr-FR" sz="2000" b="0" i="0" dirty="0">
                <a:effectLst/>
                <a:latin typeface="open sans"/>
              </a:rPr>
              <a:t>    Mais l’autre refusa</a:t>
            </a:r>
            <a:br>
              <a:rPr lang="fr-FR" sz="2000" b="0" i="0" dirty="0">
                <a:effectLst/>
                <a:latin typeface="open sans"/>
              </a:rPr>
            </a:br>
            <a:r>
              <a:rPr lang="fr-FR" sz="2000" b="0" i="0" dirty="0">
                <a:effectLst/>
                <a:latin typeface="open sans"/>
              </a:rPr>
              <a:t>et le fit jeter en prison jusqu’à ce qu’il ait remboursé ce qu’il devait.</a:t>
            </a:r>
            <a:br>
              <a:rPr lang="fr-FR" sz="2000" b="0" i="0" dirty="0">
                <a:effectLst/>
                <a:latin typeface="open sans"/>
              </a:rPr>
            </a:br>
            <a:r>
              <a:rPr lang="fr-FR" sz="2000" b="0" i="0" dirty="0">
                <a:effectLst/>
                <a:latin typeface="open sans"/>
              </a:rPr>
              <a:t>    Ses compagnons, voyant cela,</a:t>
            </a:r>
            <a:br>
              <a:rPr lang="fr-FR" sz="2000" b="0" i="0" dirty="0">
                <a:effectLst/>
                <a:latin typeface="open sans"/>
              </a:rPr>
            </a:br>
            <a:r>
              <a:rPr lang="fr-FR" sz="2000" b="0" i="0" dirty="0">
                <a:effectLst/>
                <a:latin typeface="open sans"/>
              </a:rPr>
              <a:t>furent profondément attristés</a:t>
            </a:r>
            <a:br>
              <a:rPr lang="fr-FR" sz="2000" b="0" i="0" dirty="0">
                <a:effectLst/>
                <a:latin typeface="open sans"/>
              </a:rPr>
            </a:br>
            <a:r>
              <a:rPr lang="fr-FR" sz="2000" b="0" i="0" dirty="0">
                <a:effectLst/>
                <a:latin typeface="open sans"/>
              </a:rPr>
              <a:t>et allèrent raconter à leur maître</a:t>
            </a:r>
            <a:br>
              <a:rPr lang="fr-FR" sz="2000" b="0" i="0" dirty="0">
                <a:effectLst/>
                <a:latin typeface="open sans"/>
              </a:rPr>
            </a:br>
            <a:r>
              <a:rPr lang="fr-FR" sz="2000" b="0" i="0" dirty="0">
                <a:effectLst/>
                <a:latin typeface="open sans"/>
              </a:rPr>
              <a:t>tout ce qui s’était passé.</a:t>
            </a:r>
            <a:br>
              <a:rPr lang="fr-FR" sz="2000" b="0" i="0" dirty="0">
                <a:effectLst/>
                <a:latin typeface="open sans"/>
              </a:rPr>
            </a:br>
            <a:r>
              <a:rPr lang="fr-FR" sz="2000" b="0" i="0" dirty="0">
                <a:effectLst/>
                <a:latin typeface="open sans"/>
              </a:rPr>
              <a:t>    Alors celui-ci le fit appeler et lui dit :</a:t>
            </a:r>
            <a:br>
              <a:rPr lang="fr-FR" sz="2000" b="0" i="0" dirty="0">
                <a:effectLst/>
                <a:latin typeface="open sans"/>
              </a:rPr>
            </a:br>
            <a:r>
              <a:rPr lang="fr-FR" sz="2000" b="0" i="0" dirty="0">
                <a:effectLst/>
                <a:latin typeface="open sans"/>
              </a:rPr>
              <a:t>‘Serviteur mauvais !</a:t>
            </a:r>
            <a:br>
              <a:rPr lang="fr-FR" sz="2000" b="0" i="0" dirty="0">
                <a:effectLst/>
                <a:latin typeface="open sans"/>
              </a:rPr>
            </a:br>
            <a:r>
              <a:rPr lang="fr-FR" sz="2000" b="0" i="0" dirty="0">
                <a:effectLst/>
                <a:latin typeface="open sans"/>
              </a:rPr>
              <a:t>je t’avais remis toute cette dette</a:t>
            </a:r>
            <a:br>
              <a:rPr lang="fr-FR" sz="2000" b="0" i="0" dirty="0">
                <a:effectLst/>
                <a:latin typeface="open sans"/>
              </a:rPr>
            </a:br>
            <a:r>
              <a:rPr lang="fr-FR" sz="2000" b="0" i="0" dirty="0">
                <a:effectLst/>
                <a:latin typeface="open sans"/>
              </a:rPr>
              <a:t>parce que tu m’avais supplié.</a:t>
            </a:r>
            <a:br>
              <a:rPr lang="fr-FR" sz="2000" b="0" i="0" dirty="0">
                <a:effectLst/>
                <a:latin typeface="open sans"/>
              </a:rPr>
            </a:br>
            <a:r>
              <a:rPr lang="fr-FR" sz="2000" b="0" i="0" dirty="0">
                <a:effectLst/>
                <a:latin typeface="open sans"/>
              </a:rPr>
              <a:t>    Ne devais-tu pas, à ton tour,</a:t>
            </a:r>
            <a:br>
              <a:rPr lang="fr-FR" sz="2000" b="0" i="0" dirty="0">
                <a:effectLst/>
                <a:latin typeface="open sans"/>
              </a:rPr>
            </a:br>
            <a:r>
              <a:rPr lang="fr-FR" sz="2000" b="0" i="0" dirty="0">
                <a:effectLst/>
                <a:latin typeface="open sans"/>
              </a:rPr>
              <a:t>avoir pitié de ton compagnon,</a:t>
            </a:r>
            <a:br>
              <a:rPr lang="fr-FR" sz="2000" b="0" i="0" dirty="0">
                <a:effectLst/>
                <a:latin typeface="open sans"/>
              </a:rPr>
            </a:br>
            <a:r>
              <a:rPr lang="fr-FR" sz="2000" b="0" i="0" dirty="0">
                <a:effectLst/>
                <a:latin typeface="open sans"/>
              </a:rPr>
              <a:t>comme moi-même j’avais eu pitié de toi ?’</a:t>
            </a:r>
            <a:br>
              <a:rPr lang="fr-FR" sz="2000" b="0" i="0" dirty="0">
                <a:effectLst/>
                <a:latin typeface="open sans"/>
              </a:rPr>
            </a:br>
            <a:r>
              <a:rPr lang="fr-FR" sz="2000" b="0" i="0" dirty="0">
                <a:effectLst/>
                <a:latin typeface="open sans"/>
              </a:rPr>
              <a:t>    Dans sa colère, son maître le livra aux bourreaux</a:t>
            </a:r>
            <a:br>
              <a:rPr lang="fr-FR" sz="2000" b="0" i="0" dirty="0">
                <a:effectLst/>
                <a:latin typeface="open sans"/>
              </a:rPr>
            </a:br>
            <a:r>
              <a:rPr lang="fr-FR" sz="2000" b="0" i="0" dirty="0">
                <a:effectLst/>
                <a:latin typeface="open sans"/>
              </a:rPr>
              <a:t>jusqu’à ce qu’il eût remboursé tout ce qu’il devait.</a:t>
            </a:r>
          </a:p>
          <a:p>
            <a:pPr algn="l"/>
            <a:r>
              <a:rPr lang="fr-FR" sz="2000" b="0" i="0" dirty="0">
                <a:effectLst/>
                <a:latin typeface="open sans"/>
              </a:rPr>
              <a:t>    C’est ainsi que mon Père du ciel vous traitera,</a:t>
            </a:r>
            <a:br>
              <a:rPr lang="fr-FR" sz="2000" b="0" i="0" dirty="0">
                <a:effectLst/>
                <a:latin typeface="open sans"/>
              </a:rPr>
            </a:br>
            <a:r>
              <a:rPr lang="fr-FR" sz="2000" b="0" i="0" dirty="0">
                <a:effectLst/>
                <a:latin typeface="open sans"/>
              </a:rPr>
              <a:t>si chacun de vous ne pardonne pas à son frère</a:t>
            </a:r>
            <a:br>
              <a:rPr lang="fr-FR" sz="2000" b="0" i="0" dirty="0">
                <a:effectLst/>
                <a:latin typeface="open sans"/>
              </a:rPr>
            </a:br>
            <a:r>
              <a:rPr lang="fr-FR" sz="2000" b="0" i="0" dirty="0">
                <a:effectLst/>
                <a:latin typeface="open sans"/>
              </a:rPr>
              <a:t>du fond du cœur. »</a:t>
            </a:r>
          </a:p>
          <a:p>
            <a:pPr algn="l"/>
            <a:r>
              <a:rPr lang="fr-FR" sz="2000" b="0" i="0" dirty="0">
                <a:effectLst/>
                <a:latin typeface="open sans"/>
              </a:rPr>
              <a:t>  </a:t>
            </a:r>
            <a:endParaRPr lang="fr-CA" sz="2400" b="1" dirty="0">
              <a:latin typeface="Comic Sans MS" panose="030F0702030302020204" pitchFamily="66" charset="0"/>
            </a:endParaRPr>
          </a:p>
          <a:p>
            <a:pPr algn="just"/>
            <a:endParaRPr lang="fr-CA" sz="2400" b="1" dirty="0">
              <a:latin typeface="Comic Sans MS" panose="030F0702030302020204" pitchFamily="66" charset="0"/>
            </a:endParaRPr>
          </a:p>
          <a:p>
            <a:pPr algn="just"/>
            <a:endParaRPr lang="fr-CA" sz="2400" b="1" dirty="0">
              <a:latin typeface="Comic Sans MS" panose="030F0702030302020204" pitchFamily="66" charset="0"/>
            </a:endParaRPr>
          </a:p>
          <a:p>
            <a:pPr algn="just"/>
            <a:endParaRPr lang="fr-CA" sz="2400" b="1" dirty="0">
              <a:latin typeface="Comic Sans MS" panose="030F0702030302020204" pitchFamily="66" charset="0"/>
            </a:endParaRPr>
          </a:p>
          <a:p>
            <a:pPr algn="just"/>
            <a:endParaRPr lang="fr-CA" sz="2400" b="1" dirty="0">
              <a:latin typeface="Comic Sans MS" panose="030F0702030302020204" pitchFamily="66" charset="0"/>
            </a:endParaRPr>
          </a:p>
          <a:p>
            <a:pPr algn="just"/>
            <a:endParaRPr lang="fr-CA" sz="2400" b="1" dirty="0">
              <a:latin typeface="Comic Sans MS" panose="030F0702030302020204" pitchFamily="66" charset="0"/>
            </a:endParaRPr>
          </a:p>
          <a:p>
            <a:pPr algn="just"/>
            <a:endParaRPr lang="fr-CA" sz="2400" b="1" dirty="0">
              <a:latin typeface="Comic Sans MS" panose="030F0702030302020204" pitchFamily="66" charset="0"/>
            </a:endParaRPr>
          </a:p>
        </p:txBody>
      </p:sp>
    </p:spTree>
    <p:extLst>
      <p:ext uri="{BB962C8B-B14F-4D97-AF65-F5344CB8AC3E}">
        <p14:creationId xmlns:p14="http://schemas.microsoft.com/office/powerpoint/2010/main" val="1575277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97F3AAB-FB55-46EB-ABB5-F1B0C464737A}"/>
              </a:ext>
            </a:extLst>
          </p:cNvPr>
          <p:cNvSpPr>
            <a:spLocks noGrp="1"/>
          </p:cNvSpPr>
          <p:nvPr>
            <p:ph type="dt" sz="half" idx="10"/>
          </p:nvPr>
        </p:nvSpPr>
        <p:spPr/>
        <p:txBody>
          <a:bodyPr/>
          <a:lstStyle/>
          <a:p>
            <a:pPr rtl="0"/>
            <a:fld id="{8C7E81F3-FFCD-4236-B158-26C78CAC6E11}" type="datetime1">
              <a:rPr lang="fr-FR" smtClean="0"/>
              <a:t>29/03/2021</a:t>
            </a:fld>
            <a:endParaRPr lang="en-US" dirty="0"/>
          </a:p>
        </p:txBody>
      </p:sp>
      <p:sp>
        <p:nvSpPr>
          <p:cNvPr id="4" name="ZoneTexte 3">
            <a:extLst>
              <a:ext uri="{FF2B5EF4-FFF2-40B4-BE49-F238E27FC236}">
                <a16:creationId xmlns:a16="http://schemas.microsoft.com/office/drawing/2014/main" id="{A2953C4C-7DD6-44DD-9A8E-8D47A627BDB6}"/>
              </a:ext>
            </a:extLst>
          </p:cNvPr>
          <p:cNvSpPr txBox="1"/>
          <p:nvPr/>
        </p:nvSpPr>
        <p:spPr>
          <a:xfrm>
            <a:off x="3517776" y="2844225"/>
            <a:ext cx="6094520" cy="584775"/>
          </a:xfrm>
          <a:prstGeom prst="rect">
            <a:avLst/>
          </a:prstGeom>
          <a:noFill/>
        </p:spPr>
        <p:txBody>
          <a:bodyPr wrap="square">
            <a:spAutoFit/>
          </a:bodyPr>
          <a:lstStyle/>
          <a:p>
            <a:r>
              <a:rPr lang="en-CA" sz="3200" dirty="0" err="1">
                <a:latin typeface="Comic Sans MS" panose="030F0702030302020204" pitchFamily="66" charset="0"/>
                <a:hlinkClick r:id="rId2">
                  <a:extLst>
                    <a:ext uri="{A12FA001-AC4F-418D-AE19-62706E023703}">
                      <ahyp:hlinkClr xmlns:ahyp="http://schemas.microsoft.com/office/drawing/2018/hyperlinkcolor" val="tx"/>
                    </a:ext>
                  </a:extLst>
                </a:hlinkClick>
              </a:rPr>
              <a:t>Prédication</a:t>
            </a:r>
            <a:r>
              <a:rPr lang="en-CA" sz="3200" dirty="0">
                <a:latin typeface="Comic Sans MS" panose="030F0702030302020204" pitchFamily="66" charset="0"/>
                <a:hlinkClick r:id="rId2">
                  <a:extLst>
                    <a:ext uri="{A12FA001-AC4F-418D-AE19-62706E023703}">
                      <ahyp:hlinkClr xmlns:ahyp="http://schemas.microsoft.com/office/drawing/2018/hyperlinkcolor" val="tx"/>
                    </a:ext>
                  </a:extLst>
                </a:hlinkClick>
              </a:rPr>
              <a:t> sur le pardon</a:t>
            </a:r>
            <a:endParaRPr lang="en-CA" sz="3200" dirty="0">
              <a:latin typeface="Comic Sans MS" panose="030F0702030302020204" pitchFamily="66" charset="0"/>
            </a:endParaRPr>
          </a:p>
        </p:txBody>
      </p:sp>
      <p:sp>
        <p:nvSpPr>
          <p:cNvPr id="6" name="ZoneTexte 5">
            <a:extLst>
              <a:ext uri="{FF2B5EF4-FFF2-40B4-BE49-F238E27FC236}">
                <a16:creationId xmlns:a16="http://schemas.microsoft.com/office/drawing/2014/main" id="{F401EB19-CC55-4345-BF0D-EE59E05799A2}"/>
              </a:ext>
            </a:extLst>
          </p:cNvPr>
          <p:cNvSpPr txBox="1"/>
          <p:nvPr/>
        </p:nvSpPr>
        <p:spPr>
          <a:xfrm>
            <a:off x="1331651" y="639252"/>
            <a:ext cx="9764588" cy="1077218"/>
          </a:xfrm>
          <a:prstGeom prst="rect">
            <a:avLst/>
          </a:prstGeom>
          <a:noFill/>
        </p:spPr>
        <p:txBody>
          <a:bodyPr wrap="square">
            <a:spAutoFit/>
          </a:bodyPr>
          <a:lstStyle/>
          <a:p>
            <a:pPr algn="l"/>
            <a:r>
              <a:rPr lang="fr-FR" sz="3200" b="1" i="0" dirty="0">
                <a:effectLst/>
                <a:latin typeface="open sans"/>
              </a:rPr>
              <a:t>« Je ne te dis pas de pardonner jusqu’à sept fois, mais jusqu’à 70 fois sept fois » (Mt 18, 21-35)</a:t>
            </a:r>
          </a:p>
        </p:txBody>
      </p:sp>
    </p:spTree>
    <p:extLst>
      <p:ext uri="{BB962C8B-B14F-4D97-AF65-F5344CB8AC3E}">
        <p14:creationId xmlns:p14="http://schemas.microsoft.com/office/powerpoint/2010/main" val="2202210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97F3AAB-FB55-46EB-ABB5-F1B0C464737A}"/>
              </a:ext>
            </a:extLst>
          </p:cNvPr>
          <p:cNvSpPr>
            <a:spLocks noGrp="1"/>
          </p:cNvSpPr>
          <p:nvPr>
            <p:ph type="dt" sz="half" idx="10"/>
          </p:nvPr>
        </p:nvSpPr>
        <p:spPr/>
        <p:txBody>
          <a:bodyPr/>
          <a:lstStyle/>
          <a:p>
            <a:pPr rtl="0"/>
            <a:fld id="{8C7E81F3-FFCD-4236-B158-26C78CAC6E11}" type="datetime1">
              <a:rPr lang="fr-FR" smtClean="0"/>
              <a:t>29/03/2021</a:t>
            </a:fld>
            <a:endParaRPr lang="en-US" dirty="0"/>
          </a:p>
        </p:txBody>
      </p:sp>
      <p:sp>
        <p:nvSpPr>
          <p:cNvPr id="6" name="ZoneTexte 5">
            <a:extLst>
              <a:ext uri="{FF2B5EF4-FFF2-40B4-BE49-F238E27FC236}">
                <a16:creationId xmlns:a16="http://schemas.microsoft.com/office/drawing/2014/main" id="{F401EB19-CC55-4345-BF0D-EE59E05799A2}"/>
              </a:ext>
            </a:extLst>
          </p:cNvPr>
          <p:cNvSpPr txBox="1"/>
          <p:nvPr/>
        </p:nvSpPr>
        <p:spPr>
          <a:xfrm>
            <a:off x="1331651" y="603742"/>
            <a:ext cx="9764588" cy="1077218"/>
          </a:xfrm>
          <a:prstGeom prst="rect">
            <a:avLst/>
          </a:prstGeom>
          <a:noFill/>
        </p:spPr>
        <p:txBody>
          <a:bodyPr wrap="square">
            <a:spAutoFit/>
          </a:bodyPr>
          <a:lstStyle/>
          <a:p>
            <a:pPr algn="l"/>
            <a:r>
              <a:rPr lang="fr-FR" sz="3200" b="1" i="0" dirty="0">
                <a:effectLst/>
                <a:latin typeface="open sans"/>
              </a:rPr>
              <a:t>« Je ne te dis pas de pardonner jusqu’à sept fois, mais jusqu’à 70 fois sept fois » (Mt 18, 21-35)</a:t>
            </a:r>
          </a:p>
        </p:txBody>
      </p:sp>
      <p:sp>
        <p:nvSpPr>
          <p:cNvPr id="3" name="ZoneTexte 2">
            <a:extLst>
              <a:ext uri="{FF2B5EF4-FFF2-40B4-BE49-F238E27FC236}">
                <a16:creationId xmlns:a16="http://schemas.microsoft.com/office/drawing/2014/main" id="{85AEDBFB-F149-4255-A163-63FB9D46E316}"/>
              </a:ext>
            </a:extLst>
          </p:cNvPr>
          <p:cNvSpPr txBox="1"/>
          <p:nvPr/>
        </p:nvSpPr>
        <p:spPr>
          <a:xfrm>
            <a:off x="878889" y="2183907"/>
            <a:ext cx="10217350" cy="3600986"/>
          </a:xfrm>
          <a:prstGeom prst="rect">
            <a:avLst/>
          </a:prstGeom>
          <a:noFill/>
        </p:spPr>
        <p:txBody>
          <a:bodyPr wrap="square" rtlCol="0">
            <a:spAutoFit/>
          </a:bodyPr>
          <a:lstStyle/>
          <a:p>
            <a:r>
              <a:rPr lang="fr-CA" sz="2400" dirty="0">
                <a:latin typeface="Comic Sans MS" panose="030F0702030302020204" pitchFamily="66" charset="0"/>
              </a:rPr>
              <a:t>Seigneur, maintenant je visualise une personne avec qui je me suis </a:t>
            </a:r>
            <a:r>
              <a:rPr lang="fr-CA" sz="2400" dirty="0" err="1">
                <a:latin typeface="Comic Sans MS" panose="030F0702030302020204" pitchFamily="66" charset="0"/>
              </a:rPr>
              <a:t>chicanné</a:t>
            </a:r>
            <a:r>
              <a:rPr lang="fr-CA" sz="2400" dirty="0">
                <a:latin typeface="Comic Sans MS" panose="030F0702030302020204" pitchFamily="66" charset="0"/>
              </a:rPr>
              <a:t> dernièrement, une expérience ou j’ai été blessé… qu’est-ce que j’ai vécu dernièrement qui m’a fait mal ? À qui ai-je besoin de pardonner ? Envers qui ai-je besoin de faire un geste de réconciliation, un geste, un mot, un amour par-dessus ma blessure ?</a:t>
            </a:r>
          </a:p>
          <a:p>
            <a:endParaRPr lang="fr-CA" sz="2400" dirty="0">
              <a:latin typeface="Comic Sans MS" panose="030F0702030302020204" pitchFamily="66" charset="0"/>
            </a:endParaRPr>
          </a:p>
          <a:p>
            <a:r>
              <a:rPr lang="fr-CA" sz="2400" b="1" dirty="0">
                <a:latin typeface="Comic Sans MS" panose="030F0702030302020204" pitchFamily="66" charset="0"/>
              </a:rPr>
              <a:t>Note maintenant dans ton journal de catéchèse les réponses à ces questions. </a:t>
            </a:r>
          </a:p>
          <a:p>
            <a:endParaRPr lang="fr-CA" dirty="0"/>
          </a:p>
          <a:p>
            <a:r>
              <a:rPr lang="fr-CA" dirty="0"/>
              <a:t> </a:t>
            </a:r>
            <a:endParaRPr lang="en-CA" dirty="0"/>
          </a:p>
        </p:txBody>
      </p:sp>
    </p:spTree>
    <p:extLst>
      <p:ext uri="{BB962C8B-B14F-4D97-AF65-F5344CB8AC3E}">
        <p14:creationId xmlns:p14="http://schemas.microsoft.com/office/powerpoint/2010/main" val="328303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4C3F5-99BD-493B-BBFE-36415DBFA0E6}"/>
              </a:ext>
            </a:extLst>
          </p:cNvPr>
          <p:cNvSpPr>
            <a:spLocks noGrp="1"/>
          </p:cNvSpPr>
          <p:nvPr>
            <p:ph type="ctrTitle"/>
          </p:nvPr>
        </p:nvSpPr>
        <p:spPr/>
        <p:txBody>
          <a:bodyPr>
            <a:normAutofit/>
          </a:bodyPr>
          <a:lstStyle/>
          <a:p>
            <a:pPr algn="ctr"/>
            <a:br>
              <a:rPr lang="en-CA" dirty="0"/>
            </a:br>
            <a:r>
              <a:rPr lang="en-CA" dirty="0" err="1"/>
              <a:t>Catéchèse</a:t>
            </a:r>
            <a:r>
              <a:rPr lang="en-CA" dirty="0"/>
              <a:t> 4</a:t>
            </a:r>
            <a:br>
              <a:rPr lang="fr-CA" dirty="0"/>
            </a:br>
            <a:endParaRPr lang="fr-CA" dirty="0"/>
          </a:p>
        </p:txBody>
      </p:sp>
      <p:sp>
        <p:nvSpPr>
          <p:cNvPr id="3" name="Sous-titre 2">
            <a:extLst>
              <a:ext uri="{FF2B5EF4-FFF2-40B4-BE49-F238E27FC236}">
                <a16:creationId xmlns:a16="http://schemas.microsoft.com/office/drawing/2014/main" id="{6A8327B0-BC5B-4299-A111-54DF8EDA2353}"/>
              </a:ext>
            </a:extLst>
          </p:cNvPr>
          <p:cNvSpPr>
            <a:spLocks noGrp="1"/>
          </p:cNvSpPr>
          <p:nvPr>
            <p:ph type="subTitle" idx="1"/>
          </p:nvPr>
        </p:nvSpPr>
        <p:spPr>
          <a:xfrm>
            <a:off x="437321" y="4742984"/>
            <a:ext cx="11378317" cy="1143000"/>
          </a:xfrm>
        </p:spPr>
        <p:txBody>
          <a:bodyPr>
            <a:normAutofit/>
          </a:bodyPr>
          <a:lstStyle/>
          <a:p>
            <a:pPr algn="ctr"/>
            <a:r>
              <a:rPr lang="en-CA" sz="3200" dirty="0"/>
              <a:t>Je </a:t>
            </a:r>
            <a:r>
              <a:rPr lang="en-CA" sz="3200" dirty="0" err="1"/>
              <a:t>reconnais</a:t>
            </a:r>
            <a:r>
              <a:rPr lang="en-CA" sz="3200" dirty="0"/>
              <a:t> mon </a:t>
            </a:r>
            <a:r>
              <a:rPr lang="en-CA" sz="3200" dirty="0" err="1"/>
              <a:t>besoin</a:t>
            </a:r>
            <a:r>
              <a:rPr lang="en-CA" sz="3200" dirty="0"/>
              <a:t> de </a:t>
            </a:r>
            <a:r>
              <a:rPr lang="en-CA" sz="3200" dirty="0" err="1"/>
              <a:t>réconciliation</a:t>
            </a:r>
            <a:r>
              <a:rPr lang="en-CA" sz="3200" dirty="0"/>
              <a:t> et je </a:t>
            </a:r>
            <a:r>
              <a:rPr lang="en-CA" sz="3200" dirty="0" err="1"/>
              <a:t>découvre</a:t>
            </a:r>
            <a:r>
              <a:rPr lang="en-CA" sz="3200" dirty="0"/>
              <a:t> ma mission !</a:t>
            </a:r>
            <a:endParaRPr lang="fr-CA" sz="3200" dirty="0"/>
          </a:p>
        </p:txBody>
      </p:sp>
      <p:sp>
        <p:nvSpPr>
          <p:cNvPr id="4" name="Espace réservé de la date 3">
            <a:extLst>
              <a:ext uri="{FF2B5EF4-FFF2-40B4-BE49-F238E27FC236}">
                <a16:creationId xmlns:a16="http://schemas.microsoft.com/office/drawing/2014/main" id="{E6AF7865-1BB8-4928-8904-1CA761AA97BF}"/>
              </a:ext>
            </a:extLst>
          </p:cNvPr>
          <p:cNvSpPr>
            <a:spLocks noGrp="1"/>
          </p:cNvSpPr>
          <p:nvPr>
            <p:ph type="dt" sz="half" idx="10"/>
          </p:nvPr>
        </p:nvSpPr>
        <p:spPr/>
        <p:txBody>
          <a:bodyPr/>
          <a:lstStyle/>
          <a:p>
            <a:pPr rtl="0"/>
            <a:fld id="{EABA18A1-B72F-49DD-8A51-DC4A9B10C77C}" type="datetime1">
              <a:rPr lang="fr-FR" smtClean="0"/>
              <a:t>29/03/2021</a:t>
            </a:fld>
            <a:endParaRPr lang="en-US" dirty="0"/>
          </a:p>
        </p:txBody>
      </p:sp>
    </p:spTree>
    <p:extLst>
      <p:ext uri="{BB962C8B-B14F-4D97-AF65-F5344CB8AC3E}">
        <p14:creationId xmlns:p14="http://schemas.microsoft.com/office/powerpoint/2010/main" val="1067406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97F3AAB-FB55-46EB-ABB5-F1B0C464737A}"/>
              </a:ext>
            </a:extLst>
          </p:cNvPr>
          <p:cNvSpPr>
            <a:spLocks noGrp="1"/>
          </p:cNvSpPr>
          <p:nvPr>
            <p:ph type="dt" sz="half" idx="10"/>
          </p:nvPr>
        </p:nvSpPr>
        <p:spPr/>
        <p:txBody>
          <a:bodyPr/>
          <a:lstStyle/>
          <a:p>
            <a:pPr rtl="0"/>
            <a:fld id="{8C7E81F3-FFCD-4236-B158-26C78CAC6E11}" type="datetime1">
              <a:rPr lang="fr-FR" smtClean="0"/>
              <a:t>29/03/2021</a:t>
            </a:fld>
            <a:endParaRPr lang="en-US" dirty="0"/>
          </a:p>
        </p:txBody>
      </p:sp>
      <p:sp>
        <p:nvSpPr>
          <p:cNvPr id="6" name="ZoneTexte 5">
            <a:extLst>
              <a:ext uri="{FF2B5EF4-FFF2-40B4-BE49-F238E27FC236}">
                <a16:creationId xmlns:a16="http://schemas.microsoft.com/office/drawing/2014/main" id="{F401EB19-CC55-4345-BF0D-EE59E05799A2}"/>
              </a:ext>
            </a:extLst>
          </p:cNvPr>
          <p:cNvSpPr txBox="1"/>
          <p:nvPr/>
        </p:nvSpPr>
        <p:spPr>
          <a:xfrm>
            <a:off x="1331651" y="639252"/>
            <a:ext cx="9764588" cy="1077218"/>
          </a:xfrm>
          <a:prstGeom prst="rect">
            <a:avLst/>
          </a:prstGeom>
          <a:noFill/>
        </p:spPr>
        <p:txBody>
          <a:bodyPr wrap="square">
            <a:spAutoFit/>
          </a:bodyPr>
          <a:lstStyle/>
          <a:p>
            <a:pPr algn="l"/>
            <a:r>
              <a:rPr lang="fr-FR" sz="3200" b="1" i="0" dirty="0">
                <a:effectLst/>
                <a:latin typeface="open sans"/>
              </a:rPr>
              <a:t>« Je ne te dis pas de pardonner jusqu’à sept fois, mais jusqu’à 70 fois sept fois » (Mt 18, 21-35)</a:t>
            </a:r>
          </a:p>
        </p:txBody>
      </p:sp>
      <p:sp>
        <p:nvSpPr>
          <p:cNvPr id="3" name="ZoneTexte 2">
            <a:extLst>
              <a:ext uri="{FF2B5EF4-FFF2-40B4-BE49-F238E27FC236}">
                <a16:creationId xmlns:a16="http://schemas.microsoft.com/office/drawing/2014/main" id="{85AEDBFB-F149-4255-A163-63FB9D46E316}"/>
              </a:ext>
            </a:extLst>
          </p:cNvPr>
          <p:cNvSpPr txBox="1"/>
          <p:nvPr/>
        </p:nvSpPr>
        <p:spPr>
          <a:xfrm>
            <a:off x="987325" y="2107188"/>
            <a:ext cx="10217350" cy="4708981"/>
          </a:xfrm>
          <a:prstGeom prst="rect">
            <a:avLst/>
          </a:prstGeom>
          <a:noFill/>
        </p:spPr>
        <p:txBody>
          <a:bodyPr wrap="square" rtlCol="0">
            <a:spAutoFit/>
          </a:bodyPr>
          <a:lstStyle/>
          <a:p>
            <a:r>
              <a:rPr lang="fr-CA" sz="2400" dirty="0">
                <a:latin typeface="Comic Sans MS" panose="030F0702030302020204" pitchFamily="66" charset="0"/>
              </a:rPr>
              <a:t>Pourquoi partir de nos propres blessures ?</a:t>
            </a:r>
          </a:p>
          <a:p>
            <a:endParaRPr lang="fr-CA" sz="2400" dirty="0">
              <a:latin typeface="Comic Sans MS" panose="030F0702030302020204" pitchFamily="66" charset="0"/>
            </a:endParaRPr>
          </a:p>
          <a:p>
            <a:r>
              <a:rPr lang="fr-CA" sz="2400" dirty="0">
                <a:latin typeface="Comic Sans MS" panose="030F0702030302020204" pitchFamily="66" charset="0"/>
              </a:rPr>
              <a:t>Parce que le péché vint souvent du fait que l’on a été blessé par quelqu’un, que l’on a vécu une expérience qui nous a fait mal.</a:t>
            </a:r>
          </a:p>
          <a:p>
            <a:endParaRPr lang="fr-CA" sz="2400" dirty="0">
              <a:latin typeface="Comic Sans MS" panose="030F0702030302020204" pitchFamily="66" charset="0"/>
            </a:endParaRPr>
          </a:p>
          <a:p>
            <a:r>
              <a:rPr lang="fr-CA" sz="2400" b="1" dirty="0">
                <a:latin typeface="Comic Sans MS" panose="030F0702030302020204" pitchFamily="66" charset="0"/>
              </a:rPr>
              <a:t>Pardonner et demander pardon aux autres et à Dieu, ça va souvent ensemble et le but du sacrement de réconciliation, c’est de vivre cette liberté, vivre sans être enfermé dans la rancune, vivre la liberté des enfants de Dieu qui sont libérés du péché ! </a:t>
            </a:r>
          </a:p>
          <a:p>
            <a:endParaRPr lang="fr-CA" sz="2400" dirty="0">
              <a:latin typeface="Comic Sans MS" panose="030F0702030302020204" pitchFamily="66" charset="0"/>
            </a:endParaRPr>
          </a:p>
          <a:p>
            <a:endParaRPr lang="fr-CA" sz="2400" dirty="0">
              <a:latin typeface="Comic Sans MS" panose="030F0702030302020204" pitchFamily="66" charset="0"/>
            </a:endParaRPr>
          </a:p>
          <a:p>
            <a:endParaRPr lang="fr-CA" dirty="0"/>
          </a:p>
          <a:p>
            <a:r>
              <a:rPr lang="fr-CA" dirty="0"/>
              <a:t> </a:t>
            </a:r>
            <a:endParaRPr lang="en-CA" dirty="0"/>
          </a:p>
        </p:txBody>
      </p:sp>
    </p:spTree>
    <p:extLst>
      <p:ext uri="{BB962C8B-B14F-4D97-AF65-F5344CB8AC3E}">
        <p14:creationId xmlns:p14="http://schemas.microsoft.com/office/powerpoint/2010/main" val="501847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4919BF-18CB-4F09-A009-0A44E24A172E}"/>
              </a:ext>
            </a:extLst>
          </p:cNvPr>
          <p:cNvSpPr>
            <a:spLocks noGrp="1"/>
          </p:cNvSpPr>
          <p:nvPr>
            <p:ph type="title"/>
          </p:nvPr>
        </p:nvSpPr>
        <p:spPr/>
        <p:txBody>
          <a:bodyPr>
            <a:normAutofit fontScale="90000"/>
          </a:bodyPr>
          <a:lstStyle/>
          <a:p>
            <a:pPr algn="ctr"/>
            <a:br>
              <a:rPr lang="fr-FR" sz="4800" b="1" i="0" dirty="0">
                <a:effectLst/>
                <a:latin typeface="open sans"/>
              </a:rPr>
            </a:br>
            <a:br>
              <a:rPr lang="fr-FR" sz="4800" b="1" i="0" dirty="0">
                <a:effectLst/>
                <a:latin typeface="open sans"/>
              </a:rPr>
            </a:br>
            <a:br>
              <a:rPr lang="fr-FR" sz="4800" b="1" i="0" dirty="0">
                <a:effectLst/>
                <a:latin typeface="open sans"/>
              </a:rPr>
            </a:br>
            <a:br>
              <a:rPr lang="fr-FR" sz="4800" b="1" i="0" dirty="0">
                <a:effectLst/>
                <a:latin typeface="open sans"/>
              </a:rPr>
            </a:br>
            <a:r>
              <a:rPr lang="fr-FR" sz="4800" b="1" i="0" dirty="0">
                <a:effectLst/>
                <a:latin typeface="open sans"/>
              </a:rPr>
              <a:t>Je me prépare maintenant au sacrement de réconciliation</a:t>
            </a:r>
            <a:endParaRPr lang="en-CA" dirty="0"/>
          </a:p>
        </p:txBody>
      </p:sp>
      <p:sp>
        <p:nvSpPr>
          <p:cNvPr id="3" name="Espace réservé de la date 2">
            <a:extLst>
              <a:ext uri="{FF2B5EF4-FFF2-40B4-BE49-F238E27FC236}">
                <a16:creationId xmlns:a16="http://schemas.microsoft.com/office/drawing/2014/main" id="{0F145390-EB6C-4490-A746-7D15B0243A3F}"/>
              </a:ext>
            </a:extLst>
          </p:cNvPr>
          <p:cNvSpPr>
            <a:spLocks noGrp="1"/>
          </p:cNvSpPr>
          <p:nvPr>
            <p:ph type="dt" sz="half" idx="10"/>
          </p:nvPr>
        </p:nvSpPr>
        <p:spPr/>
        <p:txBody>
          <a:bodyPr/>
          <a:lstStyle/>
          <a:p>
            <a:pPr rtl="0"/>
            <a:fld id="{63595C77-250B-4737-9E4A-69E5939CBC16}" type="datetime1">
              <a:rPr lang="fr-FR" smtClean="0"/>
              <a:t>29/03/2021</a:t>
            </a:fld>
            <a:endParaRPr lang="en-US" dirty="0"/>
          </a:p>
        </p:txBody>
      </p:sp>
      <p:sp>
        <p:nvSpPr>
          <p:cNvPr id="4" name="ZoneTexte 3">
            <a:extLst>
              <a:ext uri="{FF2B5EF4-FFF2-40B4-BE49-F238E27FC236}">
                <a16:creationId xmlns:a16="http://schemas.microsoft.com/office/drawing/2014/main" id="{C3D361F1-F20B-4335-9736-1EC6DBA493D2}"/>
              </a:ext>
            </a:extLst>
          </p:cNvPr>
          <p:cNvSpPr txBox="1"/>
          <p:nvPr/>
        </p:nvSpPr>
        <p:spPr>
          <a:xfrm>
            <a:off x="1189608" y="1978446"/>
            <a:ext cx="9966072" cy="523220"/>
          </a:xfrm>
          <a:prstGeom prst="rect">
            <a:avLst/>
          </a:prstGeom>
          <a:noFill/>
        </p:spPr>
        <p:txBody>
          <a:bodyPr wrap="square" rtlCol="0">
            <a:spAutoFit/>
          </a:bodyPr>
          <a:lstStyle/>
          <a:p>
            <a:pPr algn="ctr"/>
            <a:r>
              <a:rPr lang="fr-CA" sz="2800" dirty="0">
                <a:latin typeface="Comic Sans MS" panose="030F0702030302020204" pitchFamily="66" charset="0"/>
              </a:rPr>
              <a:t>Le sacrement de réconciliation se vit en deux étapes</a:t>
            </a:r>
            <a:endParaRPr lang="en-CA" sz="2800" dirty="0">
              <a:latin typeface="Comic Sans MS" panose="030F0702030302020204" pitchFamily="66" charset="0"/>
            </a:endParaRPr>
          </a:p>
        </p:txBody>
      </p:sp>
      <p:sp>
        <p:nvSpPr>
          <p:cNvPr id="5" name="ZoneTexte 4">
            <a:extLst>
              <a:ext uri="{FF2B5EF4-FFF2-40B4-BE49-F238E27FC236}">
                <a16:creationId xmlns:a16="http://schemas.microsoft.com/office/drawing/2014/main" id="{154241C3-B69F-4727-939A-2B70684C18A0}"/>
              </a:ext>
            </a:extLst>
          </p:cNvPr>
          <p:cNvSpPr txBox="1"/>
          <p:nvPr/>
        </p:nvSpPr>
        <p:spPr>
          <a:xfrm>
            <a:off x="851365" y="2674982"/>
            <a:ext cx="4296792" cy="461665"/>
          </a:xfrm>
          <a:prstGeom prst="rect">
            <a:avLst/>
          </a:prstGeom>
          <a:noFill/>
        </p:spPr>
        <p:txBody>
          <a:bodyPr wrap="square" rtlCol="0">
            <a:spAutoFit/>
          </a:bodyPr>
          <a:lstStyle/>
          <a:p>
            <a:r>
              <a:rPr lang="fr-CA" sz="2400" dirty="0">
                <a:latin typeface="Comic Sans MS" panose="030F0702030302020204" pitchFamily="66" charset="0"/>
              </a:rPr>
              <a:t>1- L’examen de conscience </a:t>
            </a:r>
            <a:endParaRPr lang="en-CA" sz="2400" dirty="0">
              <a:latin typeface="Comic Sans MS" panose="030F0702030302020204" pitchFamily="66" charset="0"/>
            </a:endParaRPr>
          </a:p>
        </p:txBody>
      </p:sp>
      <p:sp>
        <p:nvSpPr>
          <p:cNvPr id="6" name="ZoneTexte 5">
            <a:extLst>
              <a:ext uri="{FF2B5EF4-FFF2-40B4-BE49-F238E27FC236}">
                <a16:creationId xmlns:a16="http://schemas.microsoft.com/office/drawing/2014/main" id="{3F50998C-0E6C-4309-B78A-4CDAA732D177}"/>
              </a:ext>
            </a:extLst>
          </p:cNvPr>
          <p:cNvSpPr txBox="1"/>
          <p:nvPr/>
        </p:nvSpPr>
        <p:spPr>
          <a:xfrm>
            <a:off x="6808545" y="2695541"/>
            <a:ext cx="4640098" cy="461665"/>
          </a:xfrm>
          <a:prstGeom prst="rect">
            <a:avLst/>
          </a:prstGeom>
          <a:noFill/>
        </p:spPr>
        <p:txBody>
          <a:bodyPr wrap="square" rtlCol="0">
            <a:spAutoFit/>
          </a:bodyPr>
          <a:lstStyle/>
          <a:p>
            <a:r>
              <a:rPr lang="fr-CA" sz="2400" dirty="0"/>
              <a:t>2- La confession au prêtre</a:t>
            </a:r>
            <a:endParaRPr lang="en-CA" sz="2400" dirty="0"/>
          </a:p>
        </p:txBody>
      </p:sp>
      <p:pic>
        <p:nvPicPr>
          <p:cNvPr id="1026" name="Picture 2" descr="Demain commencent 5 jours de jeûne et prière pour le Moyen-Orient">
            <a:extLst>
              <a:ext uri="{FF2B5EF4-FFF2-40B4-BE49-F238E27FC236}">
                <a16:creationId xmlns:a16="http://schemas.microsoft.com/office/drawing/2014/main" id="{CA785F9C-7467-47CC-9067-F68134994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64" y="3309963"/>
            <a:ext cx="2038308" cy="10191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attendre de la prière ?">
            <a:extLst>
              <a:ext uri="{FF2B5EF4-FFF2-40B4-BE49-F238E27FC236}">
                <a16:creationId xmlns:a16="http://schemas.microsoft.com/office/drawing/2014/main" id="{628D3872-1E17-45AF-8A91-B98D03BAA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68" y="4611064"/>
            <a:ext cx="2127126" cy="14180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 Prière de Jaebets de Pierre Segura - Message texte - TopMessages —  TopChrétien">
            <a:extLst>
              <a:ext uri="{FF2B5EF4-FFF2-40B4-BE49-F238E27FC236}">
                <a16:creationId xmlns:a16="http://schemas.microsoft.com/office/drawing/2014/main" id="{DD5C1C37-D277-4637-AF52-F835C5BACF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0172" y="4971495"/>
            <a:ext cx="2330389" cy="13050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eunes Femmes Dévouées Priant Ensemble Image stock - Image du famille,  conseils: 102000549">
            <a:extLst>
              <a:ext uri="{FF2B5EF4-FFF2-40B4-BE49-F238E27FC236}">
                <a16:creationId xmlns:a16="http://schemas.microsoft.com/office/drawing/2014/main" id="{4FF76757-DFCC-4630-8C79-EA9B597224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2905" y="3580753"/>
            <a:ext cx="1784487" cy="11874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 réconcilier - Communauté de paroisses de Châtenois">
            <a:extLst>
              <a:ext uri="{FF2B5EF4-FFF2-40B4-BE49-F238E27FC236}">
                <a16:creationId xmlns:a16="http://schemas.microsoft.com/office/drawing/2014/main" id="{8DD5C98B-8FF4-44A9-AD04-8A32BD27E6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644" y="3376570"/>
            <a:ext cx="2375599" cy="25656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Qu'est ce que la confession ou sacrement de réconciliation ? — Notre-Dame  de la Moulaine">
            <a:extLst>
              <a:ext uri="{FF2B5EF4-FFF2-40B4-BE49-F238E27FC236}">
                <a16:creationId xmlns:a16="http://schemas.microsoft.com/office/drawing/2014/main" id="{3F116949-13FC-4BDF-BC34-70AF7EC550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8947" y="3561590"/>
            <a:ext cx="30480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96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FF48F-CB84-4759-8C49-5CC756E196B5}"/>
              </a:ext>
            </a:extLst>
          </p:cNvPr>
          <p:cNvSpPr>
            <a:spLocks noGrp="1"/>
          </p:cNvSpPr>
          <p:nvPr>
            <p:ph type="title"/>
          </p:nvPr>
        </p:nvSpPr>
        <p:spPr>
          <a:xfrm>
            <a:off x="1097280" y="286603"/>
            <a:ext cx="10058400" cy="1107191"/>
          </a:xfrm>
        </p:spPr>
        <p:txBody>
          <a:bodyPr/>
          <a:lstStyle/>
          <a:p>
            <a:pPr algn="ctr"/>
            <a:r>
              <a:rPr lang="fr-CA" dirty="0"/>
              <a:t>Mon examen de conscience</a:t>
            </a:r>
            <a:endParaRPr lang="en-CA" dirty="0"/>
          </a:p>
        </p:txBody>
      </p:sp>
      <p:sp>
        <p:nvSpPr>
          <p:cNvPr id="3" name="Espace réservé de la date 2">
            <a:extLst>
              <a:ext uri="{FF2B5EF4-FFF2-40B4-BE49-F238E27FC236}">
                <a16:creationId xmlns:a16="http://schemas.microsoft.com/office/drawing/2014/main" id="{EA8DB477-97C8-4781-B0D7-547201AE0B2B}"/>
              </a:ext>
            </a:extLst>
          </p:cNvPr>
          <p:cNvSpPr>
            <a:spLocks noGrp="1"/>
          </p:cNvSpPr>
          <p:nvPr>
            <p:ph type="dt" sz="half" idx="10"/>
          </p:nvPr>
        </p:nvSpPr>
        <p:spPr/>
        <p:txBody>
          <a:bodyPr/>
          <a:lstStyle/>
          <a:p>
            <a:pPr rtl="0"/>
            <a:fld id="{63595C77-250B-4737-9E4A-69E5939CBC16}" type="datetime1">
              <a:rPr lang="fr-FR" smtClean="0"/>
              <a:t>29/03/2021</a:t>
            </a:fld>
            <a:endParaRPr lang="en-US" dirty="0"/>
          </a:p>
        </p:txBody>
      </p:sp>
      <p:sp>
        <p:nvSpPr>
          <p:cNvPr id="4" name="ZoneTexte 3">
            <a:extLst>
              <a:ext uri="{FF2B5EF4-FFF2-40B4-BE49-F238E27FC236}">
                <a16:creationId xmlns:a16="http://schemas.microsoft.com/office/drawing/2014/main" id="{F6FB2FC8-917A-4EC1-8DA2-6AA74A3EC6C7}"/>
              </a:ext>
            </a:extLst>
          </p:cNvPr>
          <p:cNvSpPr txBox="1"/>
          <p:nvPr/>
        </p:nvSpPr>
        <p:spPr>
          <a:xfrm>
            <a:off x="458087" y="1922523"/>
            <a:ext cx="11336785" cy="4401205"/>
          </a:xfrm>
          <a:prstGeom prst="rect">
            <a:avLst/>
          </a:prstGeom>
          <a:noFill/>
        </p:spPr>
        <p:txBody>
          <a:bodyPr wrap="square" rtlCol="0">
            <a:spAutoFit/>
          </a:bodyPr>
          <a:lstStyle/>
          <a:p>
            <a:r>
              <a:rPr lang="fr-CA" sz="2400" dirty="0">
                <a:latin typeface="Comic Sans MS" panose="030F0702030302020204" pitchFamily="66" charset="0"/>
              </a:rPr>
              <a:t>Reprend ton journal de catéchèse et regarde si tu as noté un </a:t>
            </a:r>
            <a:r>
              <a:rPr lang="fr-CA" sz="2400" b="1" dirty="0">
                <a:latin typeface="Comic Sans MS" panose="030F0702030302020204" pitchFamily="66" charset="0"/>
              </a:rPr>
              <a:t>péché</a:t>
            </a:r>
            <a:r>
              <a:rPr lang="fr-CA" sz="2400" dirty="0">
                <a:latin typeface="Comic Sans MS" panose="030F0702030302020204" pitchFamily="66" charset="0"/>
              </a:rPr>
              <a:t>, c’est-à-dire un </a:t>
            </a:r>
            <a:r>
              <a:rPr lang="fr-CA" sz="2400" b="1" dirty="0">
                <a:latin typeface="Comic Sans MS" panose="030F0702030302020204" pitchFamily="66" charset="0"/>
              </a:rPr>
              <a:t>manquement d’amour</a:t>
            </a:r>
            <a:r>
              <a:rPr lang="fr-CA" sz="2400" dirty="0">
                <a:latin typeface="Comic Sans MS" panose="030F0702030302020204" pitchFamily="66" charset="0"/>
              </a:rPr>
              <a:t> que tu pourrais confesser au prêtre ? </a:t>
            </a:r>
          </a:p>
          <a:p>
            <a:endParaRPr lang="fr-CA" sz="800" dirty="0">
              <a:latin typeface="Comic Sans MS" panose="030F0702030302020204" pitchFamily="66" charset="0"/>
            </a:endParaRPr>
          </a:p>
          <a:p>
            <a:pPr marL="342900" indent="-342900">
              <a:buFont typeface="Arial" panose="020B0604020202020204" pitchFamily="34" charset="0"/>
              <a:buChar char="•"/>
            </a:pPr>
            <a:r>
              <a:rPr lang="fr-CA" sz="2400" dirty="0">
                <a:latin typeface="Comic Sans MS" panose="030F0702030302020204" pitchFamily="66" charset="0"/>
              </a:rPr>
              <a:t>Soit, pendant la dernière visualisation, à la fin de l’homélie du père Xavier sur le pardon</a:t>
            </a:r>
          </a:p>
          <a:p>
            <a:pPr marL="342900" indent="-342900">
              <a:buFont typeface="Arial" panose="020B0604020202020204" pitchFamily="34" charset="0"/>
              <a:buChar char="•"/>
            </a:pPr>
            <a:r>
              <a:rPr lang="fr-CA" sz="2400" dirty="0">
                <a:latin typeface="Comic Sans MS" panose="030F0702030302020204" pitchFamily="66" charset="0"/>
              </a:rPr>
              <a:t>Ou quand on avait raconté l’histoire des 2 frères: t’arrive-t-il de bâtir des murs ?</a:t>
            </a:r>
          </a:p>
          <a:p>
            <a:pPr marL="342900" indent="-342900">
              <a:buFont typeface="Arial" panose="020B0604020202020204" pitchFamily="34" charset="0"/>
              <a:buChar char="•"/>
            </a:pPr>
            <a:r>
              <a:rPr lang="fr-CA" sz="2400" dirty="0">
                <a:latin typeface="Comic Sans MS" panose="030F0702030302020204" pitchFamily="66" charset="0"/>
              </a:rPr>
              <a:t>Ou encore quand on a parlé de tes relations avec toi-même, les autres et Dieu.  </a:t>
            </a:r>
          </a:p>
          <a:p>
            <a:pPr marL="342900" indent="-342900">
              <a:buFont typeface="Arial" panose="020B0604020202020204" pitchFamily="34" charset="0"/>
              <a:buChar char="•"/>
            </a:pPr>
            <a:endParaRPr lang="fr-CA" sz="800" dirty="0">
              <a:latin typeface="Comic Sans MS" panose="030F0702030302020204" pitchFamily="66" charset="0"/>
            </a:endParaRPr>
          </a:p>
          <a:p>
            <a:r>
              <a:rPr lang="fr-CA" sz="2400" dirty="0">
                <a:latin typeface="Comic Sans MS" panose="030F0702030302020204" pitchFamily="66" charset="0"/>
              </a:rPr>
              <a:t>Les </a:t>
            </a:r>
            <a:r>
              <a:rPr lang="fr-CA" sz="2400" b="1" dirty="0">
                <a:latin typeface="Comic Sans MS" panose="030F0702030302020204" pitchFamily="66" charset="0"/>
              </a:rPr>
              <a:t>manquements d’amour </a:t>
            </a:r>
            <a:r>
              <a:rPr lang="fr-CA" sz="2400" dirty="0">
                <a:latin typeface="Comic Sans MS" panose="030F0702030302020204" pitchFamily="66" charset="0"/>
              </a:rPr>
              <a:t>sont toujours par rapport à toi-même, ou par rapport aux autres ou par rapport à Dieu. Alors quand tu fais ton examen de conscience, </a:t>
            </a:r>
            <a:r>
              <a:rPr lang="fr-CA" sz="2400" dirty="0" err="1">
                <a:latin typeface="Comic Sans MS" panose="030F0702030302020204" pitchFamily="66" charset="0"/>
              </a:rPr>
              <a:t>pose-toi</a:t>
            </a:r>
            <a:r>
              <a:rPr lang="fr-CA" sz="2400" dirty="0">
                <a:latin typeface="Comic Sans MS" panose="030F0702030302020204" pitchFamily="66" charset="0"/>
              </a:rPr>
              <a:t> ces questions:   </a:t>
            </a:r>
            <a:endParaRPr lang="en-CA" sz="2400" dirty="0">
              <a:latin typeface="Comic Sans MS" panose="030F0702030302020204" pitchFamily="66" charset="0"/>
            </a:endParaRPr>
          </a:p>
        </p:txBody>
      </p:sp>
    </p:spTree>
    <p:extLst>
      <p:ext uri="{BB962C8B-B14F-4D97-AF65-F5344CB8AC3E}">
        <p14:creationId xmlns:p14="http://schemas.microsoft.com/office/powerpoint/2010/main" val="338282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FF48F-CB84-4759-8C49-5CC756E196B5}"/>
              </a:ext>
            </a:extLst>
          </p:cNvPr>
          <p:cNvSpPr>
            <a:spLocks noGrp="1"/>
          </p:cNvSpPr>
          <p:nvPr>
            <p:ph type="title"/>
          </p:nvPr>
        </p:nvSpPr>
        <p:spPr>
          <a:xfrm>
            <a:off x="1097280" y="286603"/>
            <a:ext cx="10058400" cy="1107191"/>
          </a:xfrm>
        </p:spPr>
        <p:txBody>
          <a:bodyPr/>
          <a:lstStyle/>
          <a:p>
            <a:pPr algn="ctr"/>
            <a:r>
              <a:rPr lang="fr-CA" dirty="0"/>
              <a:t>Mon examen de conscience</a:t>
            </a:r>
            <a:endParaRPr lang="en-CA" dirty="0"/>
          </a:p>
        </p:txBody>
      </p:sp>
      <p:sp>
        <p:nvSpPr>
          <p:cNvPr id="3" name="Espace réservé de la date 2">
            <a:extLst>
              <a:ext uri="{FF2B5EF4-FFF2-40B4-BE49-F238E27FC236}">
                <a16:creationId xmlns:a16="http://schemas.microsoft.com/office/drawing/2014/main" id="{EA8DB477-97C8-4781-B0D7-547201AE0B2B}"/>
              </a:ext>
            </a:extLst>
          </p:cNvPr>
          <p:cNvSpPr>
            <a:spLocks noGrp="1"/>
          </p:cNvSpPr>
          <p:nvPr>
            <p:ph type="dt" sz="half" idx="10"/>
          </p:nvPr>
        </p:nvSpPr>
        <p:spPr/>
        <p:txBody>
          <a:bodyPr/>
          <a:lstStyle/>
          <a:p>
            <a:pPr rtl="0"/>
            <a:fld id="{63595C77-250B-4737-9E4A-69E5939CBC16}" type="datetime1">
              <a:rPr lang="fr-FR" smtClean="0"/>
              <a:t>29/03/2021</a:t>
            </a:fld>
            <a:endParaRPr lang="en-US" dirty="0"/>
          </a:p>
        </p:txBody>
      </p:sp>
      <p:sp>
        <p:nvSpPr>
          <p:cNvPr id="4" name="ZoneTexte 3">
            <a:extLst>
              <a:ext uri="{FF2B5EF4-FFF2-40B4-BE49-F238E27FC236}">
                <a16:creationId xmlns:a16="http://schemas.microsoft.com/office/drawing/2014/main" id="{F6FB2FC8-917A-4EC1-8DA2-6AA74A3EC6C7}"/>
              </a:ext>
            </a:extLst>
          </p:cNvPr>
          <p:cNvSpPr txBox="1"/>
          <p:nvPr/>
        </p:nvSpPr>
        <p:spPr>
          <a:xfrm>
            <a:off x="600130" y="2335266"/>
            <a:ext cx="11336785" cy="3170099"/>
          </a:xfrm>
          <a:prstGeom prst="rect">
            <a:avLst/>
          </a:prstGeom>
          <a:noFill/>
        </p:spPr>
        <p:txBody>
          <a:bodyPr wrap="square" rtlCol="0">
            <a:spAutoFit/>
          </a:bodyPr>
          <a:lstStyle/>
          <a:p>
            <a:pPr algn="just"/>
            <a:r>
              <a:rPr lang="fr-CA" sz="2400" b="1" dirty="0">
                <a:solidFill>
                  <a:schemeClr val="accent1"/>
                </a:solidFill>
                <a:latin typeface="Comic Sans MS" panose="030F0702030302020204" pitchFamily="66" charset="0"/>
              </a:rPr>
              <a:t>On manque d’amour envers soi-même quand:</a:t>
            </a:r>
          </a:p>
          <a:p>
            <a:pPr marL="800100" lvl="1" indent="-342900" algn="just">
              <a:buFont typeface="Arial" panose="020B0604020202020204" pitchFamily="34" charset="0"/>
              <a:buChar char="•"/>
            </a:pPr>
            <a:r>
              <a:rPr lang="fr-CA" sz="2200" dirty="0">
                <a:solidFill>
                  <a:schemeClr val="accent1"/>
                </a:solidFill>
                <a:latin typeface="Comic Sans MS" panose="030F0702030302020204" pitchFamily="66" charset="0"/>
              </a:rPr>
              <a:t>Je ne me respecte pas, je ne m’aime pas, je ne me fais pas confiance</a:t>
            </a:r>
            <a:r>
              <a:rPr lang="fr-CA" sz="2200" b="1" dirty="0">
                <a:solidFill>
                  <a:schemeClr val="accent1"/>
                </a:solidFill>
                <a:latin typeface="Comic Sans MS" panose="030F0702030302020204" pitchFamily="66" charset="0"/>
              </a:rPr>
              <a:t>. </a:t>
            </a:r>
          </a:p>
          <a:p>
            <a:pPr marL="800100" lvl="1" indent="-342900" algn="just">
              <a:buFont typeface="Arial" panose="020B0604020202020204" pitchFamily="34" charset="0"/>
              <a:buChar char="•"/>
            </a:pPr>
            <a:r>
              <a:rPr lang="fr-CA" sz="2200" dirty="0">
                <a:solidFill>
                  <a:schemeClr val="accent1"/>
                </a:solidFill>
                <a:latin typeface="Comic Sans MS" panose="030F0702030302020204" pitchFamily="66" charset="0"/>
              </a:rPr>
              <a:t>Je ne fais pas toujours de mon mieux.</a:t>
            </a:r>
          </a:p>
          <a:p>
            <a:pPr marL="800100" lvl="1" indent="-342900" algn="just">
              <a:buFont typeface="Arial" panose="020B0604020202020204" pitchFamily="34" charset="0"/>
              <a:buChar char="•"/>
            </a:pPr>
            <a:r>
              <a:rPr lang="fr-CA" sz="2200" dirty="0">
                <a:solidFill>
                  <a:schemeClr val="accent1"/>
                </a:solidFill>
                <a:latin typeface="Comic Sans MS" panose="030F0702030302020204" pitchFamily="66" charset="0"/>
              </a:rPr>
              <a:t>Je ne m’accepte pas comme je suis, je suis jaloux/se.</a:t>
            </a:r>
          </a:p>
          <a:p>
            <a:pPr marL="800100" lvl="1" indent="-342900" algn="just">
              <a:buFont typeface="Arial" panose="020B0604020202020204" pitchFamily="34" charset="0"/>
              <a:buChar char="•"/>
            </a:pPr>
            <a:r>
              <a:rPr lang="fr-CA" sz="2200" dirty="0">
                <a:solidFill>
                  <a:schemeClr val="accent1"/>
                </a:solidFill>
                <a:latin typeface="Comic Sans MS" panose="030F0702030302020204" pitchFamily="66" charset="0"/>
              </a:rPr>
              <a:t>Je ne laisse pas leur place aux autres, je veux toujours dominer.</a:t>
            </a:r>
          </a:p>
          <a:p>
            <a:pPr marL="800100" lvl="1" indent="-342900" algn="just">
              <a:buFont typeface="Arial" panose="020B0604020202020204" pitchFamily="34" charset="0"/>
              <a:buChar char="•"/>
            </a:pPr>
            <a:r>
              <a:rPr lang="fr-CA" sz="2200" dirty="0">
                <a:solidFill>
                  <a:schemeClr val="accent1"/>
                </a:solidFill>
                <a:latin typeface="Comic Sans MS" panose="030F0702030302020204" pitchFamily="66" charset="0"/>
              </a:rPr>
              <a:t>Je me crois supérieur ou mieux que les autres.</a:t>
            </a:r>
          </a:p>
          <a:p>
            <a:pPr marL="800100" lvl="1" indent="-342900" algn="just">
              <a:buFont typeface="Arial" panose="020B0604020202020204" pitchFamily="34" charset="0"/>
              <a:buChar char="•"/>
            </a:pPr>
            <a:r>
              <a:rPr lang="fr-CA" sz="2200" dirty="0">
                <a:solidFill>
                  <a:schemeClr val="accent1"/>
                </a:solidFill>
                <a:latin typeface="Comic Sans MS" panose="030F0702030302020204" pitchFamily="66" charset="0"/>
              </a:rPr>
              <a:t>Je me mets en colère pour rien. Je ne suis pas patient. </a:t>
            </a:r>
          </a:p>
          <a:p>
            <a:pPr marL="800100" lvl="1" indent="-342900" algn="just">
              <a:buFont typeface="Arial" panose="020B0604020202020204" pitchFamily="34" charset="0"/>
              <a:buChar char="•"/>
            </a:pPr>
            <a:r>
              <a:rPr lang="fr-CA" sz="2200" dirty="0">
                <a:solidFill>
                  <a:schemeClr val="accent1"/>
                </a:solidFill>
                <a:latin typeface="Comic Sans MS" panose="030F0702030302020204" pitchFamily="66" charset="0"/>
              </a:rPr>
              <a:t>Je ne pense qu’à moi.</a:t>
            </a:r>
          </a:p>
          <a:p>
            <a:pPr marL="800100" lvl="1" indent="-342900" algn="just">
              <a:buFont typeface="Arial" panose="020B0604020202020204" pitchFamily="34" charset="0"/>
              <a:buChar char="•"/>
            </a:pPr>
            <a:r>
              <a:rPr lang="fr-CA" sz="2200" dirty="0">
                <a:solidFill>
                  <a:schemeClr val="accent1"/>
                </a:solidFill>
                <a:latin typeface="Comic Sans MS" panose="030F0702030302020204" pitchFamily="66" charset="0"/>
              </a:rPr>
              <a:t>Je ne prends pas soin de moi-même: je mange mal, je ne fais pas d’exercice. </a:t>
            </a:r>
          </a:p>
        </p:txBody>
      </p:sp>
    </p:spTree>
    <p:extLst>
      <p:ext uri="{BB962C8B-B14F-4D97-AF65-F5344CB8AC3E}">
        <p14:creationId xmlns:p14="http://schemas.microsoft.com/office/powerpoint/2010/main" val="3486022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FF48F-CB84-4759-8C49-5CC756E196B5}"/>
              </a:ext>
            </a:extLst>
          </p:cNvPr>
          <p:cNvSpPr>
            <a:spLocks noGrp="1"/>
          </p:cNvSpPr>
          <p:nvPr>
            <p:ph type="title"/>
          </p:nvPr>
        </p:nvSpPr>
        <p:spPr>
          <a:xfrm>
            <a:off x="1097280" y="286603"/>
            <a:ext cx="10058400" cy="1107191"/>
          </a:xfrm>
        </p:spPr>
        <p:txBody>
          <a:bodyPr/>
          <a:lstStyle/>
          <a:p>
            <a:pPr algn="ctr"/>
            <a:r>
              <a:rPr lang="fr-CA" dirty="0"/>
              <a:t>Mon examen de conscience</a:t>
            </a:r>
            <a:endParaRPr lang="en-CA" dirty="0"/>
          </a:p>
        </p:txBody>
      </p:sp>
      <p:sp>
        <p:nvSpPr>
          <p:cNvPr id="3" name="Espace réservé de la date 2">
            <a:extLst>
              <a:ext uri="{FF2B5EF4-FFF2-40B4-BE49-F238E27FC236}">
                <a16:creationId xmlns:a16="http://schemas.microsoft.com/office/drawing/2014/main" id="{EA8DB477-97C8-4781-B0D7-547201AE0B2B}"/>
              </a:ext>
            </a:extLst>
          </p:cNvPr>
          <p:cNvSpPr>
            <a:spLocks noGrp="1"/>
          </p:cNvSpPr>
          <p:nvPr>
            <p:ph type="dt" sz="half" idx="10"/>
          </p:nvPr>
        </p:nvSpPr>
        <p:spPr/>
        <p:txBody>
          <a:bodyPr/>
          <a:lstStyle/>
          <a:p>
            <a:pPr rtl="0"/>
            <a:fld id="{63595C77-250B-4737-9E4A-69E5939CBC16}" type="datetime1">
              <a:rPr lang="fr-FR" smtClean="0"/>
              <a:t>29/03/2021</a:t>
            </a:fld>
            <a:endParaRPr lang="en-US" dirty="0"/>
          </a:p>
        </p:txBody>
      </p:sp>
      <p:sp>
        <p:nvSpPr>
          <p:cNvPr id="4" name="ZoneTexte 3">
            <a:extLst>
              <a:ext uri="{FF2B5EF4-FFF2-40B4-BE49-F238E27FC236}">
                <a16:creationId xmlns:a16="http://schemas.microsoft.com/office/drawing/2014/main" id="{F6FB2FC8-917A-4EC1-8DA2-6AA74A3EC6C7}"/>
              </a:ext>
            </a:extLst>
          </p:cNvPr>
          <p:cNvSpPr txBox="1"/>
          <p:nvPr/>
        </p:nvSpPr>
        <p:spPr>
          <a:xfrm>
            <a:off x="427607" y="2165989"/>
            <a:ext cx="11336785" cy="3508653"/>
          </a:xfrm>
          <a:prstGeom prst="rect">
            <a:avLst/>
          </a:prstGeom>
          <a:noFill/>
        </p:spPr>
        <p:txBody>
          <a:bodyPr wrap="square" rtlCol="0">
            <a:spAutoFit/>
          </a:bodyPr>
          <a:lstStyle/>
          <a:p>
            <a:pPr algn="just"/>
            <a:r>
              <a:rPr lang="fr-CA" sz="2400" b="1" dirty="0">
                <a:solidFill>
                  <a:schemeClr val="accent1"/>
                </a:solidFill>
                <a:latin typeface="Comic Sans MS" panose="030F0702030302020204" pitchFamily="66" charset="0"/>
              </a:rPr>
              <a:t>On manque d’amour envers les autres quand:	</a:t>
            </a:r>
          </a:p>
          <a:p>
            <a:pPr marL="800100" lvl="1" indent="-342900" algn="just">
              <a:buFont typeface="Arial" panose="020B0604020202020204" pitchFamily="34" charset="0"/>
              <a:buChar char="•"/>
            </a:pPr>
            <a:r>
              <a:rPr lang="fr-CA" sz="2200" dirty="0">
                <a:solidFill>
                  <a:schemeClr val="accent1"/>
                </a:solidFill>
                <a:latin typeface="Comic Sans MS" panose="030F0702030302020204" pitchFamily="66" charset="0"/>
              </a:rPr>
              <a:t>Je ne respecte pas les autres.</a:t>
            </a:r>
          </a:p>
          <a:p>
            <a:pPr marL="800100" lvl="1" indent="-342900" algn="just">
              <a:buFont typeface="Arial" panose="020B0604020202020204" pitchFamily="34" charset="0"/>
              <a:buChar char="•"/>
            </a:pPr>
            <a:r>
              <a:rPr lang="fr-CA" sz="2200" dirty="0">
                <a:solidFill>
                  <a:schemeClr val="accent1"/>
                </a:solidFill>
                <a:latin typeface="Comic Sans MS" panose="030F0702030302020204" pitchFamily="66" charset="0"/>
              </a:rPr>
              <a:t>Je dis du mal des autres ou j’exclus quelqu’un d’un groupe, parce que cela peut vraiment blesser les autres.</a:t>
            </a:r>
          </a:p>
          <a:p>
            <a:pPr marL="800100" lvl="1" indent="-342900" algn="just">
              <a:buFont typeface="Arial" panose="020B0604020202020204" pitchFamily="34" charset="0"/>
              <a:buChar char="•"/>
            </a:pPr>
            <a:r>
              <a:rPr lang="fr-CA" sz="2200" dirty="0">
                <a:solidFill>
                  <a:schemeClr val="accent1"/>
                </a:solidFill>
                <a:latin typeface="Comic Sans MS" panose="030F0702030302020204" pitchFamily="66" charset="0"/>
              </a:rPr>
              <a:t>Je refuse de rendre service ou je promets d’aider, mais je ne le fais pas.</a:t>
            </a:r>
          </a:p>
          <a:p>
            <a:pPr marL="800100" lvl="1" indent="-342900" algn="just">
              <a:buFont typeface="Arial" panose="020B0604020202020204" pitchFamily="34" charset="0"/>
              <a:buChar char="•"/>
            </a:pPr>
            <a:r>
              <a:rPr lang="fr-CA" sz="2200" dirty="0">
                <a:solidFill>
                  <a:schemeClr val="accent1"/>
                </a:solidFill>
                <a:latin typeface="Comic Sans MS" panose="030F0702030302020204" pitchFamily="66" charset="0"/>
              </a:rPr>
              <a:t>Je me venge contre quelqu’un qui m’a fait du mal en frappant ou en écrivant des bêtises.</a:t>
            </a:r>
          </a:p>
          <a:p>
            <a:pPr marL="800100" lvl="1" indent="-342900" algn="just">
              <a:buFont typeface="Arial" panose="020B0604020202020204" pitchFamily="34" charset="0"/>
              <a:buChar char="•"/>
            </a:pPr>
            <a:r>
              <a:rPr lang="fr-CA" sz="2200" dirty="0">
                <a:solidFill>
                  <a:schemeClr val="accent1"/>
                </a:solidFill>
                <a:latin typeface="Comic Sans MS" panose="030F0702030302020204" pitchFamily="66" charset="0"/>
              </a:rPr>
              <a:t>Je refuse de pardonner ou je pardonne avec difficulté ; je boude. </a:t>
            </a:r>
          </a:p>
          <a:p>
            <a:pPr marL="800100" lvl="1" indent="-342900" algn="just">
              <a:buFont typeface="Arial" panose="020B0604020202020204" pitchFamily="34" charset="0"/>
              <a:buChar char="•"/>
            </a:pPr>
            <a:r>
              <a:rPr lang="fr-CA" sz="2200" dirty="0">
                <a:solidFill>
                  <a:schemeClr val="accent1"/>
                </a:solidFill>
                <a:latin typeface="Comic Sans MS" panose="030F0702030302020204" pitchFamily="66" charset="0"/>
              </a:rPr>
              <a:t>Je ne dis pas merci, je raconte des mensonges, je prends ce qui ne m’appartiens pas.</a:t>
            </a:r>
          </a:p>
        </p:txBody>
      </p:sp>
    </p:spTree>
    <p:extLst>
      <p:ext uri="{BB962C8B-B14F-4D97-AF65-F5344CB8AC3E}">
        <p14:creationId xmlns:p14="http://schemas.microsoft.com/office/powerpoint/2010/main" val="2737946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FF48F-CB84-4759-8C49-5CC756E196B5}"/>
              </a:ext>
            </a:extLst>
          </p:cNvPr>
          <p:cNvSpPr>
            <a:spLocks noGrp="1"/>
          </p:cNvSpPr>
          <p:nvPr>
            <p:ph type="title"/>
          </p:nvPr>
        </p:nvSpPr>
        <p:spPr>
          <a:xfrm>
            <a:off x="1097280" y="286603"/>
            <a:ext cx="10058400" cy="1107191"/>
          </a:xfrm>
        </p:spPr>
        <p:txBody>
          <a:bodyPr/>
          <a:lstStyle/>
          <a:p>
            <a:pPr algn="ctr"/>
            <a:r>
              <a:rPr lang="fr-CA" dirty="0"/>
              <a:t>Mon examen de conscience</a:t>
            </a:r>
            <a:endParaRPr lang="en-CA" dirty="0"/>
          </a:p>
        </p:txBody>
      </p:sp>
      <p:sp>
        <p:nvSpPr>
          <p:cNvPr id="3" name="Espace réservé de la date 2">
            <a:extLst>
              <a:ext uri="{FF2B5EF4-FFF2-40B4-BE49-F238E27FC236}">
                <a16:creationId xmlns:a16="http://schemas.microsoft.com/office/drawing/2014/main" id="{EA8DB477-97C8-4781-B0D7-547201AE0B2B}"/>
              </a:ext>
            </a:extLst>
          </p:cNvPr>
          <p:cNvSpPr>
            <a:spLocks noGrp="1"/>
          </p:cNvSpPr>
          <p:nvPr>
            <p:ph type="dt" sz="half" idx="10"/>
          </p:nvPr>
        </p:nvSpPr>
        <p:spPr/>
        <p:txBody>
          <a:bodyPr/>
          <a:lstStyle/>
          <a:p>
            <a:pPr rtl="0"/>
            <a:fld id="{63595C77-250B-4737-9E4A-69E5939CBC16}" type="datetime1">
              <a:rPr lang="fr-FR" smtClean="0"/>
              <a:t>29/03/2021</a:t>
            </a:fld>
            <a:endParaRPr lang="en-US" dirty="0"/>
          </a:p>
        </p:txBody>
      </p:sp>
      <p:sp>
        <p:nvSpPr>
          <p:cNvPr id="4" name="ZoneTexte 3">
            <a:extLst>
              <a:ext uri="{FF2B5EF4-FFF2-40B4-BE49-F238E27FC236}">
                <a16:creationId xmlns:a16="http://schemas.microsoft.com/office/drawing/2014/main" id="{F6FB2FC8-917A-4EC1-8DA2-6AA74A3EC6C7}"/>
              </a:ext>
            </a:extLst>
          </p:cNvPr>
          <p:cNvSpPr txBox="1"/>
          <p:nvPr/>
        </p:nvSpPr>
        <p:spPr>
          <a:xfrm>
            <a:off x="312198" y="2187287"/>
            <a:ext cx="11567603" cy="3847207"/>
          </a:xfrm>
          <a:prstGeom prst="rect">
            <a:avLst/>
          </a:prstGeom>
          <a:noFill/>
        </p:spPr>
        <p:txBody>
          <a:bodyPr wrap="square" rtlCol="0">
            <a:spAutoFit/>
          </a:bodyPr>
          <a:lstStyle/>
          <a:p>
            <a:pPr algn="just"/>
            <a:r>
              <a:rPr lang="fr-CA" sz="2400" b="1" dirty="0">
                <a:solidFill>
                  <a:schemeClr val="accent1"/>
                </a:solidFill>
                <a:latin typeface="Comic Sans MS" panose="030F0702030302020204" pitchFamily="66" charset="0"/>
              </a:rPr>
              <a:t>On manque d’amour envers Dieu quand</a:t>
            </a:r>
            <a:r>
              <a:rPr lang="fr-CA" sz="2400" dirty="0">
                <a:solidFill>
                  <a:schemeClr val="accent1"/>
                </a:solidFill>
                <a:latin typeface="Comic Sans MS" panose="030F0702030302020204" pitchFamily="66" charset="0"/>
              </a:rPr>
              <a:t>:</a:t>
            </a:r>
          </a:p>
          <a:p>
            <a:pPr marL="800100" lvl="1" indent="-342900" algn="just">
              <a:buFont typeface="Arial" panose="020B0604020202020204" pitchFamily="34" charset="0"/>
              <a:buChar char="•"/>
            </a:pPr>
            <a:r>
              <a:rPr lang="fr-CA" sz="2200" dirty="0">
                <a:solidFill>
                  <a:schemeClr val="accent1"/>
                </a:solidFill>
                <a:latin typeface="Comic Sans MS" panose="030F0702030302020204" pitchFamily="66" charset="0"/>
              </a:rPr>
              <a:t>Je ne veux pas vivre avec Dieu, je ne prie pas, parce que c’est comme si on laissait de côté un ami.</a:t>
            </a:r>
          </a:p>
          <a:p>
            <a:pPr marL="800100" lvl="1" indent="-342900" algn="just">
              <a:buFont typeface="Arial" panose="020B0604020202020204" pitchFamily="34" charset="0"/>
              <a:buChar char="•"/>
            </a:pPr>
            <a:r>
              <a:rPr lang="fr-CA" sz="2200" dirty="0">
                <a:solidFill>
                  <a:schemeClr val="accent1"/>
                </a:solidFill>
                <a:latin typeface="Comic Sans MS" panose="030F0702030302020204" pitchFamily="66" charset="0"/>
              </a:rPr>
              <a:t>Je me moque de Dieu: devant les autres, je ne veux pas montrer que je crois en Dieu.</a:t>
            </a:r>
          </a:p>
          <a:p>
            <a:pPr marL="800100" lvl="1" indent="-342900" algn="just">
              <a:buFont typeface="Arial" panose="020B0604020202020204" pitchFamily="34" charset="0"/>
              <a:buChar char="•"/>
            </a:pPr>
            <a:r>
              <a:rPr lang="fr-CA" sz="2200" dirty="0">
                <a:solidFill>
                  <a:schemeClr val="accent1"/>
                </a:solidFill>
                <a:latin typeface="Comic Sans MS" panose="030F0702030302020204" pitchFamily="66" charset="0"/>
              </a:rPr>
              <a:t>Je ne fais pas d’effort pour connaître la Bible, l’Église, la foi. Dieu nous parle à travers la Bible, quand on va à l’église, quand on parle de sa foi. Si on ne fait pas d’effort pour le connaître, là encore, c’est comme si on laissait de côté un ami qui nous aime énormément.</a:t>
            </a:r>
          </a:p>
          <a:p>
            <a:pPr marL="800100" lvl="1" indent="-342900" algn="just">
              <a:buFont typeface="Arial" panose="020B0604020202020204" pitchFamily="34" charset="0"/>
              <a:buChar char="•"/>
            </a:pPr>
            <a:r>
              <a:rPr lang="fr-CA" sz="2200" dirty="0">
                <a:solidFill>
                  <a:schemeClr val="accent1"/>
                </a:solidFill>
                <a:latin typeface="Comic Sans MS" panose="030F0702030302020204" pitchFamily="66" charset="0"/>
              </a:rPr>
              <a:t>Je ne fais pas d’effort pour prendre soin de l’environnement: Dieu est le créateur de la planète. Il nous demande de protéger la planète.   </a:t>
            </a:r>
          </a:p>
        </p:txBody>
      </p:sp>
    </p:spTree>
    <p:extLst>
      <p:ext uri="{BB962C8B-B14F-4D97-AF65-F5344CB8AC3E}">
        <p14:creationId xmlns:p14="http://schemas.microsoft.com/office/powerpoint/2010/main" val="1398973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FF48F-CB84-4759-8C49-5CC756E196B5}"/>
              </a:ext>
            </a:extLst>
          </p:cNvPr>
          <p:cNvSpPr>
            <a:spLocks noGrp="1"/>
          </p:cNvSpPr>
          <p:nvPr>
            <p:ph type="title"/>
          </p:nvPr>
        </p:nvSpPr>
        <p:spPr>
          <a:xfrm>
            <a:off x="1097280" y="286603"/>
            <a:ext cx="10058400" cy="1107191"/>
          </a:xfrm>
        </p:spPr>
        <p:txBody>
          <a:bodyPr/>
          <a:lstStyle/>
          <a:p>
            <a:pPr algn="ctr"/>
            <a:r>
              <a:rPr lang="fr-CA" dirty="0"/>
              <a:t>Ma confession</a:t>
            </a:r>
            <a:endParaRPr lang="en-CA" dirty="0"/>
          </a:p>
        </p:txBody>
      </p:sp>
      <p:sp>
        <p:nvSpPr>
          <p:cNvPr id="3" name="Espace réservé de la date 2">
            <a:extLst>
              <a:ext uri="{FF2B5EF4-FFF2-40B4-BE49-F238E27FC236}">
                <a16:creationId xmlns:a16="http://schemas.microsoft.com/office/drawing/2014/main" id="{EA8DB477-97C8-4781-B0D7-547201AE0B2B}"/>
              </a:ext>
            </a:extLst>
          </p:cNvPr>
          <p:cNvSpPr>
            <a:spLocks noGrp="1"/>
          </p:cNvSpPr>
          <p:nvPr>
            <p:ph type="dt" sz="half" idx="10"/>
          </p:nvPr>
        </p:nvSpPr>
        <p:spPr/>
        <p:txBody>
          <a:bodyPr/>
          <a:lstStyle/>
          <a:p>
            <a:pPr rtl="0"/>
            <a:fld id="{63595C77-250B-4737-9E4A-69E5939CBC16}" type="datetime1">
              <a:rPr lang="fr-FR" smtClean="0"/>
              <a:t>29/03/2021</a:t>
            </a:fld>
            <a:endParaRPr lang="en-US" dirty="0"/>
          </a:p>
        </p:txBody>
      </p:sp>
      <p:sp>
        <p:nvSpPr>
          <p:cNvPr id="4" name="ZoneTexte 3">
            <a:extLst>
              <a:ext uri="{FF2B5EF4-FFF2-40B4-BE49-F238E27FC236}">
                <a16:creationId xmlns:a16="http://schemas.microsoft.com/office/drawing/2014/main" id="{F6FB2FC8-917A-4EC1-8DA2-6AA74A3EC6C7}"/>
              </a:ext>
            </a:extLst>
          </p:cNvPr>
          <p:cNvSpPr txBox="1"/>
          <p:nvPr/>
        </p:nvSpPr>
        <p:spPr>
          <a:xfrm>
            <a:off x="-300361" y="2338208"/>
            <a:ext cx="11567603" cy="2769989"/>
          </a:xfrm>
          <a:prstGeom prst="rect">
            <a:avLst/>
          </a:prstGeom>
          <a:noFill/>
        </p:spPr>
        <p:txBody>
          <a:bodyPr wrap="square" rtlCol="0">
            <a:spAutoFit/>
          </a:bodyPr>
          <a:lstStyle/>
          <a:p>
            <a:pPr marL="0" indent="0" algn="ctr">
              <a:buNone/>
            </a:pPr>
            <a:r>
              <a:rPr lang="fr-CA" sz="2400" b="1" dirty="0">
                <a:solidFill>
                  <a:schemeClr val="accent1"/>
                </a:solidFill>
                <a:latin typeface="Comic Sans MS" panose="030F0702030302020204" pitchFamily="66" charset="0"/>
              </a:rPr>
              <a:t>Durant la confession, il y a donc 3 grandes étapes:</a:t>
            </a:r>
          </a:p>
          <a:p>
            <a:pPr marL="0" indent="0" algn="ctr">
              <a:buNone/>
            </a:pPr>
            <a:endParaRPr lang="fr-CA" sz="2400" b="1" dirty="0">
              <a:solidFill>
                <a:schemeClr val="accent1"/>
              </a:solidFill>
              <a:latin typeface="Comic Sans MS" panose="030F0702030302020204" pitchFamily="66" charset="0"/>
            </a:endParaRPr>
          </a:p>
          <a:p>
            <a:pPr marL="0" indent="0">
              <a:buNone/>
            </a:pPr>
            <a:endParaRPr lang="fr-CA" sz="800" b="1" dirty="0">
              <a:solidFill>
                <a:schemeClr val="accent1"/>
              </a:solidFill>
              <a:latin typeface="Comic Sans MS" panose="030F0702030302020204" pitchFamily="66" charset="0"/>
            </a:endParaRPr>
          </a:p>
          <a:p>
            <a:pPr marL="0" indent="0">
              <a:buNone/>
            </a:pPr>
            <a:endParaRPr lang="fr-CA" sz="800" b="1" dirty="0">
              <a:solidFill>
                <a:schemeClr val="accent1"/>
              </a:solidFill>
              <a:latin typeface="Comic Sans MS" panose="030F0702030302020204" pitchFamily="66" charset="0"/>
            </a:endParaRPr>
          </a:p>
          <a:p>
            <a:pPr marL="914400" lvl="1" indent="-457200" algn="ctr">
              <a:buFont typeface="+mj-lt"/>
              <a:buAutoNum type="arabicParenR"/>
            </a:pPr>
            <a:r>
              <a:rPr lang="fr-CA" sz="2200" b="1" dirty="0">
                <a:solidFill>
                  <a:schemeClr val="accent1"/>
                </a:solidFill>
                <a:latin typeface="Comic Sans MS" panose="030F0702030302020204" pitchFamily="66" charset="0"/>
              </a:rPr>
              <a:t>La confession</a:t>
            </a:r>
          </a:p>
          <a:p>
            <a:pPr marL="914400" lvl="1" indent="-457200" algn="ctr">
              <a:buFont typeface="+mj-lt"/>
              <a:buAutoNum type="arabicParenR"/>
            </a:pPr>
            <a:endParaRPr lang="fr-CA" sz="2200" b="1" dirty="0">
              <a:solidFill>
                <a:schemeClr val="accent1"/>
              </a:solidFill>
              <a:latin typeface="Comic Sans MS" panose="030F0702030302020204" pitchFamily="66" charset="0"/>
            </a:endParaRPr>
          </a:p>
          <a:p>
            <a:pPr marL="914400" lvl="1" indent="-457200" algn="ctr">
              <a:buFont typeface="+mj-lt"/>
              <a:buAutoNum type="arabicParenR"/>
            </a:pPr>
            <a:r>
              <a:rPr lang="fr-CA" sz="2200" b="1" dirty="0">
                <a:solidFill>
                  <a:schemeClr val="accent1"/>
                </a:solidFill>
                <a:latin typeface="Comic Sans MS" panose="030F0702030302020204" pitchFamily="66" charset="0"/>
              </a:rPr>
              <a:t>Le regret</a:t>
            </a:r>
          </a:p>
          <a:p>
            <a:pPr marL="914400" lvl="1" indent="-457200" algn="ctr">
              <a:buFont typeface="+mj-lt"/>
              <a:buAutoNum type="arabicParenR"/>
            </a:pPr>
            <a:endParaRPr lang="fr-CA" sz="2200" b="1" dirty="0">
              <a:solidFill>
                <a:schemeClr val="accent1"/>
              </a:solidFill>
              <a:latin typeface="Comic Sans MS" panose="030F0702030302020204" pitchFamily="66" charset="0"/>
            </a:endParaRPr>
          </a:p>
          <a:p>
            <a:pPr marL="914400" lvl="1" indent="-457200" algn="ctr">
              <a:buFont typeface="+mj-lt"/>
              <a:buAutoNum type="arabicParenR"/>
            </a:pPr>
            <a:r>
              <a:rPr lang="fr-CA" sz="2200" b="1" dirty="0">
                <a:solidFill>
                  <a:schemeClr val="accent1"/>
                </a:solidFill>
                <a:latin typeface="Comic Sans MS" panose="030F0702030302020204" pitchFamily="66" charset="0"/>
              </a:rPr>
              <a:t>La cadeau du Pardon et la réparation </a:t>
            </a:r>
          </a:p>
        </p:txBody>
      </p:sp>
    </p:spTree>
    <p:extLst>
      <p:ext uri="{BB962C8B-B14F-4D97-AF65-F5344CB8AC3E}">
        <p14:creationId xmlns:p14="http://schemas.microsoft.com/office/powerpoint/2010/main" val="547128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FF48F-CB84-4759-8C49-5CC756E196B5}"/>
              </a:ext>
            </a:extLst>
          </p:cNvPr>
          <p:cNvSpPr>
            <a:spLocks noGrp="1"/>
          </p:cNvSpPr>
          <p:nvPr>
            <p:ph type="title"/>
          </p:nvPr>
        </p:nvSpPr>
        <p:spPr>
          <a:xfrm>
            <a:off x="1097280" y="286603"/>
            <a:ext cx="10058400" cy="1107191"/>
          </a:xfrm>
        </p:spPr>
        <p:txBody>
          <a:bodyPr/>
          <a:lstStyle/>
          <a:p>
            <a:pPr algn="ctr"/>
            <a:r>
              <a:rPr lang="fr-CA" dirty="0"/>
              <a:t>Ma confession</a:t>
            </a:r>
            <a:endParaRPr lang="en-CA" dirty="0"/>
          </a:p>
        </p:txBody>
      </p:sp>
      <p:sp>
        <p:nvSpPr>
          <p:cNvPr id="3" name="Espace réservé de la date 2">
            <a:extLst>
              <a:ext uri="{FF2B5EF4-FFF2-40B4-BE49-F238E27FC236}">
                <a16:creationId xmlns:a16="http://schemas.microsoft.com/office/drawing/2014/main" id="{EA8DB477-97C8-4781-B0D7-547201AE0B2B}"/>
              </a:ext>
            </a:extLst>
          </p:cNvPr>
          <p:cNvSpPr>
            <a:spLocks noGrp="1"/>
          </p:cNvSpPr>
          <p:nvPr>
            <p:ph type="dt" sz="half" idx="10"/>
          </p:nvPr>
        </p:nvSpPr>
        <p:spPr/>
        <p:txBody>
          <a:bodyPr/>
          <a:lstStyle/>
          <a:p>
            <a:pPr rtl="0"/>
            <a:fld id="{63595C77-250B-4737-9E4A-69E5939CBC16}" type="datetime1">
              <a:rPr lang="fr-FR" smtClean="0"/>
              <a:t>29/03/2021</a:t>
            </a:fld>
            <a:endParaRPr lang="en-US" dirty="0"/>
          </a:p>
        </p:txBody>
      </p:sp>
      <p:sp>
        <p:nvSpPr>
          <p:cNvPr id="4" name="ZoneTexte 3">
            <a:extLst>
              <a:ext uri="{FF2B5EF4-FFF2-40B4-BE49-F238E27FC236}">
                <a16:creationId xmlns:a16="http://schemas.microsoft.com/office/drawing/2014/main" id="{F6FB2FC8-917A-4EC1-8DA2-6AA74A3EC6C7}"/>
              </a:ext>
            </a:extLst>
          </p:cNvPr>
          <p:cNvSpPr txBox="1"/>
          <p:nvPr/>
        </p:nvSpPr>
        <p:spPr>
          <a:xfrm>
            <a:off x="342678" y="1929835"/>
            <a:ext cx="11567603" cy="4401205"/>
          </a:xfrm>
          <a:prstGeom prst="rect">
            <a:avLst/>
          </a:prstGeom>
          <a:noFill/>
        </p:spPr>
        <p:txBody>
          <a:bodyPr wrap="square" rtlCol="0">
            <a:spAutoFit/>
          </a:bodyPr>
          <a:lstStyle/>
          <a:p>
            <a:pPr marL="0" indent="0">
              <a:buNone/>
            </a:pPr>
            <a:r>
              <a:rPr lang="fr-CA" sz="2400" b="1" dirty="0">
                <a:solidFill>
                  <a:schemeClr val="accent1"/>
                </a:solidFill>
                <a:latin typeface="Comic Sans MS" panose="030F0702030302020204" pitchFamily="66" charset="0"/>
              </a:rPr>
              <a:t>Première étape : la CONFESSION</a:t>
            </a:r>
          </a:p>
          <a:p>
            <a:pPr marL="0" indent="0">
              <a:buNone/>
            </a:pPr>
            <a:endParaRPr lang="fr-CA" sz="2400" b="1" dirty="0">
              <a:solidFill>
                <a:schemeClr val="accent1"/>
              </a:solidFill>
              <a:latin typeface="Comic Sans MS" panose="030F0702030302020204" pitchFamily="66" charset="0"/>
            </a:endParaRPr>
          </a:p>
          <a:p>
            <a:r>
              <a:rPr lang="fr-CA" sz="2400" b="1" dirty="0">
                <a:solidFill>
                  <a:schemeClr val="accent1"/>
                </a:solidFill>
                <a:latin typeface="Comic Sans MS" panose="030F0702030302020204" pitchFamily="66" charset="0"/>
              </a:rPr>
              <a:t>Bonjour: </a:t>
            </a:r>
            <a:r>
              <a:rPr lang="fr-CA" sz="2400" dirty="0">
                <a:solidFill>
                  <a:schemeClr val="accent1"/>
                </a:solidFill>
                <a:latin typeface="Comic Sans MS" panose="030F0702030302020204" pitchFamily="66" charset="0"/>
              </a:rPr>
              <a:t>Le prêtre t’accueille avec gentillesse et tu lui dis bonjour.</a:t>
            </a:r>
          </a:p>
          <a:p>
            <a:endParaRPr lang="fr-CA" sz="800" dirty="0">
              <a:solidFill>
                <a:schemeClr val="accent1"/>
              </a:solidFill>
              <a:latin typeface="Comic Sans MS" panose="030F0702030302020204" pitchFamily="66" charset="0"/>
            </a:endParaRPr>
          </a:p>
          <a:p>
            <a:r>
              <a:rPr lang="fr-CA" sz="2400" b="1" dirty="0">
                <a:solidFill>
                  <a:schemeClr val="accent1"/>
                </a:solidFill>
                <a:latin typeface="Comic Sans MS" panose="030F0702030302020204" pitchFamily="66" charset="0"/>
              </a:rPr>
              <a:t>Le signe de croix: </a:t>
            </a:r>
            <a:r>
              <a:rPr lang="fr-CA" sz="2400" dirty="0">
                <a:solidFill>
                  <a:schemeClr val="accent1"/>
                </a:solidFill>
                <a:latin typeface="Comic Sans MS" panose="030F0702030302020204" pitchFamily="66" charset="0"/>
              </a:rPr>
              <a:t>pour demander la bénédiction avant de commencer, tu peux lui dire la prière traditionnelle: ‘</a:t>
            </a:r>
            <a:r>
              <a:rPr lang="fr-CA" sz="2400" b="1" dirty="0">
                <a:solidFill>
                  <a:schemeClr val="accent1"/>
                </a:solidFill>
                <a:latin typeface="Comic Sans MS" panose="030F0702030302020204" pitchFamily="66" charset="0"/>
              </a:rPr>
              <a:t>Bénis-moi mon père parce que j’ai péché</a:t>
            </a:r>
            <a:r>
              <a:rPr lang="fr-CA" sz="2400" dirty="0">
                <a:solidFill>
                  <a:schemeClr val="accent1"/>
                </a:solidFill>
                <a:latin typeface="Comic Sans MS" panose="030F0702030302020204" pitchFamily="66" charset="0"/>
              </a:rPr>
              <a:t>’, ou tu peux le dire autrement comme par exemple: ‘</a:t>
            </a:r>
            <a:r>
              <a:rPr lang="fr-CA" sz="2400" b="1" dirty="0">
                <a:solidFill>
                  <a:schemeClr val="accent1"/>
                </a:solidFill>
                <a:latin typeface="Comic Sans MS" panose="030F0702030302020204" pitchFamily="66" charset="0"/>
              </a:rPr>
              <a:t>Bénis-moi mon père et aide-moi à faire ma confession</a:t>
            </a:r>
            <a:r>
              <a:rPr lang="fr-CA" sz="2400" dirty="0">
                <a:solidFill>
                  <a:schemeClr val="accent1"/>
                </a:solidFill>
                <a:latin typeface="Comic Sans MS" panose="030F0702030302020204" pitchFamily="66" charset="0"/>
              </a:rPr>
              <a:t>’ ; le prêtre te bénit et vous faites le signe de croix ensemble.</a:t>
            </a:r>
          </a:p>
          <a:p>
            <a:endParaRPr lang="fr-CA" sz="800" dirty="0">
              <a:solidFill>
                <a:schemeClr val="accent1"/>
              </a:solidFill>
              <a:latin typeface="Comic Sans MS" panose="030F0702030302020204" pitchFamily="66" charset="0"/>
            </a:endParaRPr>
          </a:p>
          <a:p>
            <a:r>
              <a:rPr lang="fr-CA" sz="2400" b="1" dirty="0">
                <a:solidFill>
                  <a:schemeClr val="accent1"/>
                </a:solidFill>
                <a:latin typeface="Comic Sans MS" panose="030F0702030302020204" pitchFamily="66" charset="0"/>
              </a:rPr>
              <a:t>Tes manquements d’amour: </a:t>
            </a:r>
            <a:r>
              <a:rPr lang="fr-CA" sz="2400" dirty="0">
                <a:solidFill>
                  <a:schemeClr val="accent1"/>
                </a:solidFill>
                <a:latin typeface="Comic Sans MS" panose="030F0702030302020204" pitchFamily="66" charset="0"/>
              </a:rPr>
              <a:t>c’est maintenant le moment de dire tes péchés et ce que tu veux améliorer. Quand le prêtre t’écoute, c’est comme si Dieu t’écoutait. Tu peux lui parler en toute confiance. </a:t>
            </a:r>
          </a:p>
        </p:txBody>
      </p:sp>
    </p:spTree>
    <p:extLst>
      <p:ext uri="{BB962C8B-B14F-4D97-AF65-F5344CB8AC3E}">
        <p14:creationId xmlns:p14="http://schemas.microsoft.com/office/powerpoint/2010/main" val="1278205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FF48F-CB84-4759-8C49-5CC756E196B5}"/>
              </a:ext>
            </a:extLst>
          </p:cNvPr>
          <p:cNvSpPr>
            <a:spLocks noGrp="1"/>
          </p:cNvSpPr>
          <p:nvPr>
            <p:ph type="title"/>
          </p:nvPr>
        </p:nvSpPr>
        <p:spPr>
          <a:xfrm>
            <a:off x="1097280" y="286603"/>
            <a:ext cx="10058400" cy="1107191"/>
          </a:xfrm>
        </p:spPr>
        <p:txBody>
          <a:bodyPr/>
          <a:lstStyle/>
          <a:p>
            <a:pPr algn="ctr"/>
            <a:r>
              <a:rPr lang="fr-CA" dirty="0"/>
              <a:t>Ma confession</a:t>
            </a:r>
            <a:endParaRPr lang="en-CA" dirty="0"/>
          </a:p>
        </p:txBody>
      </p:sp>
      <p:sp>
        <p:nvSpPr>
          <p:cNvPr id="3" name="Espace réservé de la date 2">
            <a:extLst>
              <a:ext uri="{FF2B5EF4-FFF2-40B4-BE49-F238E27FC236}">
                <a16:creationId xmlns:a16="http://schemas.microsoft.com/office/drawing/2014/main" id="{EA8DB477-97C8-4781-B0D7-547201AE0B2B}"/>
              </a:ext>
            </a:extLst>
          </p:cNvPr>
          <p:cNvSpPr>
            <a:spLocks noGrp="1"/>
          </p:cNvSpPr>
          <p:nvPr>
            <p:ph type="dt" sz="half" idx="10"/>
          </p:nvPr>
        </p:nvSpPr>
        <p:spPr/>
        <p:txBody>
          <a:bodyPr/>
          <a:lstStyle/>
          <a:p>
            <a:pPr rtl="0"/>
            <a:fld id="{63595C77-250B-4737-9E4A-69E5939CBC16}" type="datetime1">
              <a:rPr lang="fr-FR" smtClean="0"/>
              <a:t>29/03/2021</a:t>
            </a:fld>
            <a:endParaRPr lang="en-US" dirty="0"/>
          </a:p>
        </p:txBody>
      </p:sp>
      <p:sp>
        <p:nvSpPr>
          <p:cNvPr id="4" name="ZoneTexte 3">
            <a:extLst>
              <a:ext uri="{FF2B5EF4-FFF2-40B4-BE49-F238E27FC236}">
                <a16:creationId xmlns:a16="http://schemas.microsoft.com/office/drawing/2014/main" id="{F6FB2FC8-917A-4EC1-8DA2-6AA74A3EC6C7}"/>
              </a:ext>
            </a:extLst>
          </p:cNvPr>
          <p:cNvSpPr txBox="1"/>
          <p:nvPr/>
        </p:nvSpPr>
        <p:spPr>
          <a:xfrm>
            <a:off x="342678" y="1929835"/>
            <a:ext cx="11567603" cy="3662541"/>
          </a:xfrm>
          <a:prstGeom prst="rect">
            <a:avLst/>
          </a:prstGeom>
          <a:noFill/>
        </p:spPr>
        <p:txBody>
          <a:bodyPr wrap="square" rtlCol="0">
            <a:spAutoFit/>
          </a:bodyPr>
          <a:lstStyle/>
          <a:p>
            <a:pPr marL="0" indent="0">
              <a:buNone/>
            </a:pPr>
            <a:r>
              <a:rPr lang="fr-CA" sz="2400" b="1" dirty="0">
                <a:solidFill>
                  <a:schemeClr val="accent1"/>
                </a:solidFill>
                <a:latin typeface="Comic Sans MS" panose="030F0702030302020204" pitchFamily="66" charset="0"/>
              </a:rPr>
              <a:t>Deuxième étape : le REGRET</a:t>
            </a:r>
          </a:p>
          <a:p>
            <a:pPr marL="0" indent="0">
              <a:buNone/>
            </a:pPr>
            <a:endParaRPr lang="fr-CA" sz="800" b="1" dirty="0">
              <a:solidFill>
                <a:schemeClr val="accent1"/>
              </a:solidFill>
              <a:latin typeface="Comic Sans MS" panose="030F0702030302020204" pitchFamily="66" charset="0"/>
            </a:endParaRPr>
          </a:p>
          <a:p>
            <a:r>
              <a:rPr lang="fr-CA" sz="2400" b="1" dirty="0">
                <a:solidFill>
                  <a:schemeClr val="accent1"/>
                </a:solidFill>
                <a:latin typeface="Comic Sans MS" panose="030F0702030302020204" pitchFamily="66" charset="0"/>
              </a:rPr>
              <a:t>Discussion: </a:t>
            </a:r>
            <a:r>
              <a:rPr lang="fr-CA" sz="2400" dirty="0">
                <a:solidFill>
                  <a:schemeClr val="accent1"/>
                </a:solidFill>
                <a:latin typeface="Comic Sans MS" panose="030F0702030302020204" pitchFamily="66" charset="0"/>
              </a:rPr>
              <a:t>Le prêtre commence une discussion et il t’aide à trouver une façon de régler la situation, il te donne des conseils.</a:t>
            </a:r>
          </a:p>
          <a:p>
            <a:endParaRPr lang="fr-CA" sz="800" dirty="0">
              <a:solidFill>
                <a:schemeClr val="accent1"/>
              </a:solidFill>
              <a:latin typeface="Comic Sans MS" panose="030F0702030302020204" pitchFamily="66" charset="0"/>
            </a:endParaRPr>
          </a:p>
          <a:p>
            <a:r>
              <a:rPr lang="fr-CA" sz="2400" b="1" dirty="0">
                <a:solidFill>
                  <a:schemeClr val="accent1"/>
                </a:solidFill>
                <a:latin typeface="Comic Sans MS" panose="030F0702030302020204" pitchFamily="66" charset="0"/>
              </a:rPr>
              <a:t>L’Acte de contrition: </a:t>
            </a:r>
            <a:r>
              <a:rPr lang="fr-CA" sz="2400" dirty="0">
                <a:solidFill>
                  <a:schemeClr val="accent1"/>
                </a:solidFill>
                <a:latin typeface="Comic Sans MS" panose="030F0702030302020204" pitchFamily="66" charset="0"/>
              </a:rPr>
              <a:t>Le prêtre te demande ensuite de réciter une prière qui s’appelle l’Acte de contrition. La contrition, c’est le fait de regretter le mal que l’on a fait. Tu peux réciter la prière traditionnelle, une plus moderne ou en composer une qui exprime tes regrets. Tu trouveras ces prières à la fin de ce </a:t>
            </a:r>
            <a:r>
              <a:rPr lang="fr-CA" sz="2400" dirty="0" err="1">
                <a:solidFill>
                  <a:schemeClr val="accent1"/>
                </a:solidFill>
                <a:latin typeface="Comic Sans MS" panose="030F0702030302020204" pitchFamily="66" charset="0"/>
              </a:rPr>
              <a:t>powerpoint</a:t>
            </a:r>
            <a:r>
              <a:rPr lang="fr-CA" sz="2400" dirty="0">
                <a:solidFill>
                  <a:schemeClr val="accent1"/>
                </a:solidFill>
                <a:latin typeface="Comic Sans MS" panose="030F0702030302020204" pitchFamily="66" charset="0"/>
              </a:rPr>
              <a:t> et dans ton journal de catéchèse que tu pourras prendre avec toi quand tu iras te confesser.   </a:t>
            </a:r>
          </a:p>
        </p:txBody>
      </p:sp>
    </p:spTree>
    <p:extLst>
      <p:ext uri="{BB962C8B-B14F-4D97-AF65-F5344CB8AC3E}">
        <p14:creationId xmlns:p14="http://schemas.microsoft.com/office/powerpoint/2010/main" val="2899758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16877-0208-402C-BE3D-CD8AE51687D3}"/>
              </a:ext>
            </a:extLst>
          </p:cNvPr>
          <p:cNvSpPr>
            <a:spLocks noGrp="1"/>
          </p:cNvSpPr>
          <p:nvPr>
            <p:ph type="title"/>
          </p:nvPr>
        </p:nvSpPr>
        <p:spPr>
          <a:xfrm>
            <a:off x="1677880" y="180083"/>
            <a:ext cx="8550214" cy="982891"/>
          </a:xfrm>
        </p:spPr>
        <p:txBody>
          <a:bodyPr>
            <a:normAutofit/>
          </a:bodyPr>
          <a:lstStyle/>
          <a:p>
            <a:pPr algn="ctr"/>
            <a:r>
              <a:rPr lang="fr-CA" sz="4800" dirty="0"/>
              <a:t>Ma confession</a:t>
            </a:r>
            <a:endParaRPr lang="fr-CA" sz="4800"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id="{B4840222-D46A-45B7-99E7-D9385D242DFF}"/>
              </a:ext>
            </a:extLst>
          </p:cNvPr>
          <p:cNvSpPr>
            <a:spLocks noGrp="1"/>
          </p:cNvSpPr>
          <p:nvPr>
            <p:ph idx="1"/>
          </p:nvPr>
        </p:nvSpPr>
        <p:spPr>
          <a:xfrm>
            <a:off x="1688365" y="1468318"/>
            <a:ext cx="8427275" cy="1116057"/>
          </a:xfrm>
        </p:spPr>
        <p:txBody>
          <a:bodyPr>
            <a:normAutofit/>
          </a:bodyPr>
          <a:lstStyle/>
          <a:p>
            <a:pPr marL="0" indent="0" algn="ctr">
              <a:buNone/>
            </a:pPr>
            <a:r>
              <a:rPr lang="fr-CA" sz="2400" b="1" dirty="0">
                <a:solidFill>
                  <a:schemeClr val="accent1"/>
                </a:solidFill>
                <a:latin typeface="Comic Sans MS" panose="030F0702030302020204" pitchFamily="66" charset="0"/>
              </a:rPr>
              <a:t>Voici quelques exemples d’Acte de contrition </a:t>
            </a:r>
          </a:p>
          <a:p>
            <a:pPr marL="0" indent="0" algn="ctr">
              <a:buNone/>
            </a:pPr>
            <a:r>
              <a:rPr lang="fr-CA" sz="2400" b="1" dirty="0">
                <a:solidFill>
                  <a:schemeClr val="accent1"/>
                </a:solidFill>
                <a:latin typeface="Comic Sans MS" panose="030F0702030302020204" pitchFamily="66" charset="0"/>
              </a:rPr>
              <a:t>(la prière de regret)</a:t>
            </a:r>
          </a:p>
          <a:p>
            <a:pPr marL="0" indent="0">
              <a:buNone/>
            </a:pP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pPr marL="0" indent="0">
              <a:buNone/>
            </a:pPr>
            <a:endParaRPr lang="fr-CA" dirty="0"/>
          </a:p>
          <a:p>
            <a:pPr marL="0" indent="0">
              <a:buNone/>
            </a:pPr>
            <a:endParaRPr lang="fr-CA" dirty="0"/>
          </a:p>
        </p:txBody>
      </p:sp>
      <p:sp>
        <p:nvSpPr>
          <p:cNvPr id="6" name="ZoneTexte 5">
            <a:extLst>
              <a:ext uri="{FF2B5EF4-FFF2-40B4-BE49-F238E27FC236}">
                <a16:creationId xmlns:a16="http://schemas.microsoft.com/office/drawing/2014/main" id="{11710CF3-9B21-4F3C-A285-38D251637D05}"/>
              </a:ext>
            </a:extLst>
          </p:cNvPr>
          <p:cNvSpPr txBox="1"/>
          <p:nvPr/>
        </p:nvSpPr>
        <p:spPr>
          <a:xfrm>
            <a:off x="4734559" y="2948508"/>
            <a:ext cx="3551068" cy="3139321"/>
          </a:xfrm>
          <a:prstGeom prst="rect">
            <a:avLst/>
          </a:prstGeom>
          <a:solidFill>
            <a:srgbClr val="00B0F0"/>
          </a:solidFill>
        </p:spPr>
        <p:txBody>
          <a:bodyPr wrap="square" rtlCol="0">
            <a:spAutoFit/>
          </a:bodyPr>
          <a:lstStyle/>
          <a:p>
            <a:r>
              <a:rPr lang="fr-CA" dirty="0">
                <a:latin typeface="Comic Sans MS" panose="030F0702030302020204" pitchFamily="66" charset="0"/>
              </a:rPr>
              <a:t>Mon Dieu,</a:t>
            </a:r>
          </a:p>
          <a:p>
            <a:r>
              <a:rPr lang="fr-CA" dirty="0">
                <a:latin typeface="Comic Sans MS" panose="030F0702030302020204" pitchFamily="66" charset="0"/>
              </a:rPr>
              <a:t>Je regrette de tout mon cœur d’avoir mal agi.</a:t>
            </a:r>
          </a:p>
          <a:p>
            <a:r>
              <a:rPr lang="fr-CA" dirty="0">
                <a:latin typeface="Comic Sans MS" panose="030F0702030302020204" pitchFamily="66" charset="0"/>
              </a:rPr>
              <a:t>Parce que tu m’aimes infiniment et que je t’aime.</a:t>
            </a:r>
          </a:p>
          <a:p>
            <a:r>
              <a:rPr lang="fr-CA" dirty="0">
                <a:latin typeface="Comic Sans MS" panose="030F0702030302020204" pitchFamily="66" charset="0"/>
              </a:rPr>
              <a:t>Je vais essayer, avec ton aide de ne plus pécher, de faire de mon mieux pour t’aimer, aimer les autres et m’aimer moi-même. </a:t>
            </a:r>
          </a:p>
          <a:p>
            <a:r>
              <a:rPr lang="fr-CA" dirty="0">
                <a:latin typeface="Comic Sans MS" panose="030F0702030302020204" pitchFamily="66" charset="0"/>
              </a:rPr>
              <a:t>AMEN !</a:t>
            </a:r>
            <a:endParaRPr lang="en-CA" dirty="0">
              <a:latin typeface="Comic Sans MS" panose="030F0702030302020204" pitchFamily="66" charset="0"/>
            </a:endParaRPr>
          </a:p>
        </p:txBody>
      </p:sp>
      <p:sp>
        <p:nvSpPr>
          <p:cNvPr id="9" name="ZoneTexte 8">
            <a:extLst>
              <a:ext uri="{FF2B5EF4-FFF2-40B4-BE49-F238E27FC236}">
                <a16:creationId xmlns:a16="http://schemas.microsoft.com/office/drawing/2014/main" id="{544A7E9C-BE47-4663-A4AE-CF4F2C838BEA}"/>
              </a:ext>
            </a:extLst>
          </p:cNvPr>
          <p:cNvSpPr txBox="1"/>
          <p:nvPr/>
        </p:nvSpPr>
        <p:spPr>
          <a:xfrm>
            <a:off x="859114" y="2584375"/>
            <a:ext cx="3769919" cy="2585323"/>
          </a:xfrm>
          <a:prstGeom prst="rect">
            <a:avLst/>
          </a:prstGeom>
          <a:solidFill>
            <a:schemeClr val="accent6">
              <a:lumMod val="60000"/>
              <a:lumOff val="40000"/>
            </a:schemeClr>
          </a:solidFill>
        </p:spPr>
        <p:txBody>
          <a:bodyPr wrap="square" rtlCol="0">
            <a:spAutoFit/>
          </a:bodyPr>
          <a:lstStyle/>
          <a:p>
            <a:r>
              <a:rPr lang="fr-CA" dirty="0">
                <a:latin typeface="Comic Sans MS" panose="030F0702030302020204" pitchFamily="66" charset="0"/>
              </a:rPr>
              <a:t>Mon Dieu,</a:t>
            </a:r>
          </a:p>
          <a:p>
            <a:r>
              <a:rPr lang="fr-CA" dirty="0">
                <a:latin typeface="Comic Sans MS" panose="030F0702030302020204" pitchFamily="66" charset="0"/>
              </a:rPr>
              <a:t>J’ai un très grand regret de t’avoir offensé parce que tu es infiniment bon et que le péché te déplaît.</a:t>
            </a:r>
          </a:p>
          <a:p>
            <a:r>
              <a:rPr lang="en-CA" dirty="0">
                <a:latin typeface="Comic Sans MS" panose="030F0702030302020204" pitchFamily="66" charset="0"/>
              </a:rPr>
              <a:t>Je </a:t>
            </a:r>
            <a:r>
              <a:rPr lang="en-CA" dirty="0" err="1">
                <a:latin typeface="Comic Sans MS" panose="030F0702030302020204" pitchFamily="66" charset="0"/>
              </a:rPr>
              <a:t>prends</a:t>
            </a:r>
            <a:r>
              <a:rPr lang="en-CA" dirty="0">
                <a:latin typeface="Comic Sans MS" panose="030F0702030302020204" pitchFamily="66" charset="0"/>
              </a:rPr>
              <a:t> la </a:t>
            </a:r>
            <a:r>
              <a:rPr lang="en-CA" dirty="0" err="1">
                <a:latin typeface="Comic Sans MS" panose="030F0702030302020204" pitchFamily="66" charset="0"/>
              </a:rPr>
              <a:t>ferme</a:t>
            </a:r>
            <a:r>
              <a:rPr lang="en-CA" dirty="0">
                <a:latin typeface="Comic Sans MS" panose="030F0702030302020204" pitchFamily="66" charset="0"/>
              </a:rPr>
              <a:t> </a:t>
            </a:r>
            <a:r>
              <a:rPr lang="en-CA" dirty="0" err="1">
                <a:latin typeface="Comic Sans MS" panose="030F0702030302020204" pitchFamily="66" charset="0"/>
              </a:rPr>
              <a:t>résolution</a:t>
            </a:r>
            <a:r>
              <a:rPr lang="en-CA" dirty="0">
                <a:latin typeface="Comic Sans MS" panose="030F0702030302020204" pitchFamily="66" charset="0"/>
              </a:rPr>
              <a:t>, avec le secours de </a:t>
            </a:r>
            <a:r>
              <a:rPr lang="en-CA" dirty="0" err="1">
                <a:latin typeface="Comic Sans MS" panose="030F0702030302020204" pitchFamily="66" charset="0"/>
              </a:rPr>
              <a:t>de</a:t>
            </a:r>
            <a:r>
              <a:rPr lang="en-CA" dirty="0">
                <a:latin typeface="Comic Sans MS" panose="030F0702030302020204" pitchFamily="66" charset="0"/>
              </a:rPr>
              <a:t> ta </a:t>
            </a:r>
            <a:r>
              <a:rPr lang="en-CA" dirty="0" err="1">
                <a:latin typeface="Comic Sans MS" panose="030F0702030302020204" pitchFamily="66" charset="0"/>
              </a:rPr>
              <a:t>sainte</a:t>
            </a:r>
            <a:r>
              <a:rPr lang="en-CA" dirty="0">
                <a:latin typeface="Comic Sans MS" panose="030F0702030302020204" pitchFamily="66" charset="0"/>
              </a:rPr>
              <a:t> grâce, de ne plus </a:t>
            </a:r>
            <a:r>
              <a:rPr lang="en-CA" dirty="0" err="1">
                <a:latin typeface="Comic Sans MS" panose="030F0702030302020204" pitchFamily="66" charset="0"/>
              </a:rPr>
              <a:t>t’offenser</a:t>
            </a:r>
            <a:r>
              <a:rPr lang="en-CA" dirty="0">
                <a:latin typeface="Comic Sans MS" panose="030F0702030302020204" pitchFamily="66" charset="0"/>
              </a:rPr>
              <a:t> et de faire </a:t>
            </a:r>
            <a:r>
              <a:rPr lang="en-CA" dirty="0" err="1">
                <a:latin typeface="Comic Sans MS" panose="030F0702030302020204" pitchFamily="66" charset="0"/>
              </a:rPr>
              <a:t>pénitence</a:t>
            </a:r>
            <a:r>
              <a:rPr lang="en-CA" dirty="0">
                <a:latin typeface="Comic Sans MS" panose="030F0702030302020204" pitchFamily="66" charset="0"/>
              </a:rPr>
              <a:t>. </a:t>
            </a:r>
          </a:p>
        </p:txBody>
      </p:sp>
      <p:sp>
        <p:nvSpPr>
          <p:cNvPr id="10" name="ZoneTexte 9">
            <a:extLst>
              <a:ext uri="{FF2B5EF4-FFF2-40B4-BE49-F238E27FC236}">
                <a16:creationId xmlns:a16="http://schemas.microsoft.com/office/drawing/2014/main" id="{8B0E6EFA-96CB-4106-8557-29B592AB3F99}"/>
              </a:ext>
            </a:extLst>
          </p:cNvPr>
          <p:cNvSpPr txBox="1"/>
          <p:nvPr/>
        </p:nvSpPr>
        <p:spPr>
          <a:xfrm>
            <a:off x="8391153" y="4134545"/>
            <a:ext cx="3448975" cy="2308324"/>
          </a:xfrm>
          <a:prstGeom prst="rect">
            <a:avLst/>
          </a:prstGeom>
          <a:solidFill>
            <a:schemeClr val="accent1"/>
          </a:solidFill>
        </p:spPr>
        <p:txBody>
          <a:bodyPr wrap="square" rtlCol="0">
            <a:spAutoFit/>
          </a:bodyPr>
          <a:lstStyle/>
          <a:p>
            <a:r>
              <a:rPr lang="fr-CA" dirty="0">
                <a:solidFill>
                  <a:srgbClr val="002060"/>
                </a:solidFill>
                <a:latin typeface="Comic Sans MS" panose="030F0702030302020204" pitchFamily="66" charset="0"/>
              </a:rPr>
              <a:t>Dieu notre Père,</a:t>
            </a:r>
          </a:p>
          <a:p>
            <a:r>
              <a:rPr lang="fr-CA" dirty="0">
                <a:solidFill>
                  <a:srgbClr val="002060"/>
                </a:solidFill>
                <a:latin typeface="Comic Sans MS" panose="030F0702030302020204" pitchFamily="66" charset="0"/>
              </a:rPr>
              <a:t>Pardonne-moi mes péchés.</a:t>
            </a:r>
          </a:p>
          <a:p>
            <a:r>
              <a:rPr lang="fr-CA" dirty="0">
                <a:solidFill>
                  <a:srgbClr val="002060"/>
                </a:solidFill>
                <a:latin typeface="Comic Sans MS" panose="030F0702030302020204" pitchFamily="66" charset="0"/>
              </a:rPr>
              <a:t>Je les regrette de tout mon cœur.</a:t>
            </a:r>
          </a:p>
          <a:p>
            <a:r>
              <a:rPr lang="fr-CA" dirty="0">
                <a:solidFill>
                  <a:srgbClr val="002060"/>
                </a:solidFill>
                <a:latin typeface="Comic Sans MS" panose="030F0702030302020204" pitchFamily="66" charset="0"/>
              </a:rPr>
              <a:t>Rends-moi fidèle à ton Esprit</a:t>
            </a:r>
          </a:p>
          <a:p>
            <a:r>
              <a:rPr lang="fr-CA" dirty="0">
                <a:solidFill>
                  <a:srgbClr val="002060"/>
                </a:solidFill>
                <a:latin typeface="Comic Sans MS" panose="030F0702030302020204" pitchFamily="66" charset="0"/>
              </a:rPr>
              <a:t>Pour que je puisse grandir dans l’amour.</a:t>
            </a:r>
          </a:p>
          <a:p>
            <a:r>
              <a:rPr lang="fr-CA" dirty="0">
                <a:solidFill>
                  <a:srgbClr val="002060"/>
                </a:solidFill>
                <a:latin typeface="Comic Sans MS" panose="030F0702030302020204" pitchFamily="66" charset="0"/>
              </a:rPr>
              <a:t>AMEN !</a:t>
            </a:r>
            <a:endParaRPr lang="en-CA"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161867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68571-C83F-42CC-805C-639FC0AB02F5}"/>
              </a:ext>
            </a:extLst>
          </p:cNvPr>
          <p:cNvSpPr>
            <a:spLocks noGrp="1"/>
          </p:cNvSpPr>
          <p:nvPr>
            <p:ph type="title"/>
          </p:nvPr>
        </p:nvSpPr>
        <p:spPr>
          <a:xfrm>
            <a:off x="643464" y="400432"/>
            <a:ext cx="3517567" cy="2093975"/>
          </a:xfrm>
        </p:spPr>
        <p:txBody>
          <a:bodyPr/>
          <a:lstStyle/>
          <a:p>
            <a:pPr algn="ctr"/>
            <a:br>
              <a:rPr lang="en-CA" dirty="0"/>
            </a:br>
            <a:br>
              <a:rPr lang="en-CA" dirty="0"/>
            </a:br>
            <a:br>
              <a:rPr lang="en-CA" dirty="0"/>
            </a:br>
            <a:endParaRPr lang="fr-CA" dirty="0"/>
          </a:p>
        </p:txBody>
      </p:sp>
      <p:sp>
        <p:nvSpPr>
          <p:cNvPr id="3" name="Espace réservé du contenu 2">
            <a:extLst>
              <a:ext uri="{FF2B5EF4-FFF2-40B4-BE49-F238E27FC236}">
                <a16:creationId xmlns:a16="http://schemas.microsoft.com/office/drawing/2014/main" id="{80F4E942-9183-49B9-B29F-0C2B939740FE}"/>
              </a:ext>
            </a:extLst>
          </p:cNvPr>
          <p:cNvSpPr>
            <a:spLocks noGrp="1"/>
          </p:cNvSpPr>
          <p:nvPr>
            <p:ph idx="1"/>
          </p:nvPr>
        </p:nvSpPr>
        <p:spPr>
          <a:xfrm>
            <a:off x="5038317" y="280250"/>
            <a:ext cx="6528021" cy="6297499"/>
          </a:xfrm>
        </p:spPr>
        <p:txBody>
          <a:bodyPr>
            <a:normAutofit fontScale="92500"/>
          </a:bodyPr>
          <a:lstStyle/>
          <a:p>
            <a:pPr marL="0" indent="0">
              <a:buNone/>
            </a:pPr>
            <a:r>
              <a:rPr lang="en-CA" sz="2800" dirty="0"/>
              <a:t>Avec la </a:t>
            </a:r>
            <a:r>
              <a:rPr lang="en-CA" sz="2800" dirty="0" err="1"/>
              <a:t>troisième</a:t>
            </a:r>
            <a:r>
              <a:rPr lang="en-CA" sz="2800" dirty="0"/>
              <a:t> </a:t>
            </a:r>
            <a:r>
              <a:rPr lang="en-CA" sz="2800" dirty="0" err="1"/>
              <a:t>catéchèse</a:t>
            </a:r>
            <a:r>
              <a:rPr lang="en-CA" sz="2800" dirty="0"/>
              <a:t>, </a:t>
            </a:r>
            <a:r>
              <a:rPr lang="en-CA" sz="2800" dirty="0" err="1"/>
              <a:t>tu</a:t>
            </a:r>
            <a:r>
              <a:rPr lang="en-CA" sz="2800" dirty="0"/>
              <a:t> as </a:t>
            </a:r>
            <a:r>
              <a:rPr lang="en-CA" sz="2800" dirty="0" err="1"/>
              <a:t>découvert</a:t>
            </a:r>
            <a:r>
              <a:rPr lang="en-CA" sz="2800" dirty="0"/>
              <a:t> comment Dieu se </a:t>
            </a:r>
            <a:r>
              <a:rPr lang="en-CA" sz="2800" dirty="0" err="1"/>
              <a:t>manifeste</a:t>
            </a:r>
            <a:r>
              <a:rPr lang="en-CA" sz="2800" dirty="0"/>
              <a:t> </a:t>
            </a:r>
            <a:r>
              <a:rPr lang="en-CA" sz="2800" dirty="0" err="1"/>
              <a:t>en</a:t>
            </a:r>
            <a:r>
              <a:rPr lang="en-CA" sz="2800" dirty="0"/>
              <a:t> </a:t>
            </a:r>
            <a:r>
              <a:rPr lang="en-CA" sz="2800" dirty="0" err="1"/>
              <a:t>toi</a:t>
            </a:r>
            <a:r>
              <a:rPr lang="en-CA" sz="2800" dirty="0"/>
              <a:t> par </a:t>
            </a:r>
            <a:r>
              <a:rPr lang="en-CA" sz="2800" dirty="0" err="1"/>
              <a:t>ses</a:t>
            </a:r>
            <a:r>
              <a:rPr lang="en-CA" sz="2800" dirty="0"/>
              <a:t> fruits et </a:t>
            </a:r>
            <a:r>
              <a:rPr lang="en-CA" sz="2800" dirty="0" err="1"/>
              <a:t>ce</a:t>
            </a:r>
            <a:r>
              <a:rPr lang="en-CA" sz="2800" dirty="0"/>
              <a:t> que nous </a:t>
            </a:r>
            <a:r>
              <a:rPr lang="en-CA" sz="2800" dirty="0" err="1"/>
              <a:t>croyons</a:t>
            </a:r>
            <a:r>
              <a:rPr lang="en-CA" sz="2800" dirty="0"/>
              <a:t> à travers le CRÉDO. </a:t>
            </a:r>
          </a:p>
          <a:p>
            <a:pPr marL="0" indent="0">
              <a:buNone/>
            </a:pPr>
            <a:endParaRPr lang="en-CA" sz="2800" dirty="0"/>
          </a:p>
          <a:p>
            <a:r>
              <a:rPr lang="en-CA" sz="2800" dirty="0" err="1"/>
              <a:t>Aujourd’hui</a:t>
            </a:r>
            <a:r>
              <a:rPr lang="en-CA" sz="2800" dirty="0"/>
              <a:t>, </a:t>
            </a:r>
            <a:r>
              <a:rPr lang="en-CA" sz="2800" dirty="0" err="1"/>
              <a:t>tu</a:t>
            </a:r>
            <a:r>
              <a:rPr lang="en-CA" sz="2800" dirty="0"/>
              <a:t> vas </a:t>
            </a:r>
            <a:r>
              <a:rPr lang="en-CA" sz="2800" dirty="0" err="1"/>
              <a:t>te</a:t>
            </a:r>
            <a:r>
              <a:rPr lang="en-CA" sz="2800" dirty="0"/>
              <a:t> </a:t>
            </a:r>
            <a:r>
              <a:rPr lang="en-CA" sz="2800" dirty="0" err="1"/>
              <a:t>mettre</a:t>
            </a:r>
            <a:r>
              <a:rPr lang="en-CA" sz="2800" dirty="0"/>
              <a:t> à </a:t>
            </a:r>
            <a:r>
              <a:rPr lang="en-CA" sz="2800" dirty="0" err="1"/>
              <a:t>l’écoute</a:t>
            </a:r>
            <a:r>
              <a:rPr lang="en-CA" sz="2800" dirty="0"/>
              <a:t> de ton </a:t>
            </a:r>
            <a:r>
              <a:rPr lang="en-CA" sz="2800" dirty="0" err="1"/>
              <a:t>besoin</a:t>
            </a:r>
            <a:r>
              <a:rPr lang="en-CA" sz="2800" dirty="0"/>
              <a:t> de </a:t>
            </a:r>
            <a:r>
              <a:rPr lang="en-CA" sz="2800" dirty="0" err="1"/>
              <a:t>réconciliation</a:t>
            </a:r>
            <a:r>
              <a:rPr lang="en-CA" sz="2800" dirty="0"/>
              <a:t> et </a:t>
            </a:r>
            <a:r>
              <a:rPr lang="en-CA" sz="2800" dirty="0" err="1"/>
              <a:t>tu</a:t>
            </a:r>
            <a:r>
              <a:rPr lang="en-CA" sz="2800" dirty="0"/>
              <a:t> vas </a:t>
            </a:r>
            <a:r>
              <a:rPr lang="en-CA" sz="2800" dirty="0" err="1"/>
              <a:t>découvrir</a:t>
            </a:r>
            <a:r>
              <a:rPr lang="en-CA" sz="2800" dirty="0"/>
              <a:t> comment </a:t>
            </a:r>
            <a:r>
              <a:rPr lang="en-CA" sz="2800" dirty="0" err="1"/>
              <a:t>va</a:t>
            </a:r>
            <a:r>
              <a:rPr lang="en-CA" sz="2800" dirty="0"/>
              <a:t> se passer Ta Confirmation !</a:t>
            </a:r>
          </a:p>
          <a:p>
            <a:endParaRPr lang="en-CA" sz="2800" dirty="0"/>
          </a:p>
          <a:p>
            <a:r>
              <a:rPr lang="en-CA" sz="2800" dirty="0" err="1"/>
              <a:t>Cela</a:t>
            </a:r>
            <a:r>
              <a:rPr lang="en-CA" sz="2800" dirty="0"/>
              <a:t> </a:t>
            </a:r>
            <a:r>
              <a:rPr lang="en-CA" sz="2800" dirty="0" err="1"/>
              <a:t>peut</a:t>
            </a:r>
            <a:r>
              <a:rPr lang="en-CA" sz="2800" dirty="0"/>
              <a:t> </a:t>
            </a:r>
            <a:r>
              <a:rPr lang="en-CA" sz="2800" dirty="0" err="1"/>
              <a:t>être</a:t>
            </a:r>
            <a:r>
              <a:rPr lang="en-CA" sz="2800" dirty="0"/>
              <a:t> difficile à </a:t>
            </a:r>
            <a:r>
              <a:rPr lang="en-CA" sz="2800" dirty="0" err="1"/>
              <a:t>croire</a:t>
            </a:r>
            <a:r>
              <a:rPr lang="en-CA" sz="2800" dirty="0"/>
              <a:t> pour </a:t>
            </a:r>
            <a:r>
              <a:rPr lang="en-CA" sz="2800" dirty="0" err="1"/>
              <a:t>toi</a:t>
            </a:r>
            <a:r>
              <a:rPr lang="en-CA" sz="2800" dirty="0"/>
              <a:t>… </a:t>
            </a:r>
            <a:r>
              <a:rPr lang="en-CA" sz="2800" dirty="0" err="1"/>
              <a:t>N’oublie</a:t>
            </a:r>
            <a:r>
              <a:rPr lang="en-CA" sz="2800" dirty="0"/>
              <a:t> pas, </a:t>
            </a:r>
            <a:r>
              <a:rPr lang="en-CA" sz="2800" dirty="0" err="1"/>
              <a:t>donne-toi</a:t>
            </a:r>
            <a:r>
              <a:rPr lang="en-CA" sz="2800" dirty="0"/>
              <a:t> du temps pour </a:t>
            </a:r>
            <a:r>
              <a:rPr lang="en-CA" sz="2800" dirty="0" err="1"/>
              <a:t>accueillir</a:t>
            </a:r>
            <a:r>
              <a:rPr lang="en-CA" sz="2800" dirty="0"/>
              <a:t> </a:t>
            </a:r>
            <a:r>
              <a:rPr lang="en-CA" sz="2800" dirty="0" err="1"/>
              <a:t>ce</a:t>
            </a:r>
            <a:r>
              <a:rPr lang="en-CA" sz="2800" dirty="0"/>
              <a:t> que Dieu </a:t>
            </a:r>
            <a:r>
              <a:rPr lang="en-CA" sz="2800" dirty="0" err="1"/>
              <a:t>veut</a:t>
            </a:r>
            <a:r>
              <a:rPr lang="en-CA" sz="2800" dirty="0"/>
              <a:t> </a:t>
            </a:r>
            <a:r>
              <a:rPr lang="en-CA" sz="2800" dirty="0" err="1"/>
              <a:t>te</a:t>
            </a:r>
            <a:r>
              <a:rPr lang="en-CA" sz="2800" dirty="0"/>
              <a:t> donner…  </a:t>
            </a:r>
            <a:endParaRPr lang="fr-CA" sz="2800" dirty="0"/>
          </a:p>
        </p:txBody>
      </p:sp>
      <p:sp>
        <p:nvSpPr>
          <p:cNvPr id="4" name="Espace réservé du texte 3">
            <a:extLst>
              <a:ext uri="{FF2B5EF4-FFF2-40B4-BE49-F238E27FC236}">
                <a16:creationId xmlns:a16="http://schemas.microsoft.com/office/drawing/2014/main" id="{811987A3-3382-431E-9E5C-C1356D0797D2}"/>
              </a:ext>
            </a:extLst>
          </p:cNvPr>
          <p:cNvSpPr>
            <a:spLocks noGrp="1"/>
          </p:cNvSpPr>
          <p:nvPr>
            <p:ph type="body" sz="half" idx="2"/>
          </p:nvPr>
        </p:nvSpPr>
        <p:spPr>
          <a:xfrm>
            <a:off x="0" y="3044880"/>
            <a:ext cx="4630723" cy="1425583"/>
          </a:xfrm>
        </p:spPr>
        <p:txBody>
          <a:bodyPr>
            <a:normAutofit/>
          </a:bodyPr>
          <a:lstStyle/>
          <a:p>
            <a:pPr algn="ctr"/>
            <a:r>
              <a:rPr lang="fr-CA" sz="3200" dirty="0"/>
              <a:t>Je crois </a:t>
            </a:r>
          </a:p>
        </p:txBody>
      </p:sp>
      <p:sp>
        <p:nvSpPr>
          <p:cNvPr id="5" name="Espace réservé de la date 4">
            <a:extLst>
              <a:ext uri="{FF2B5EF4-FFF2-40B4-BE49-F238E27FC236}">
                <a16:creationId xmlns:a16="http://schemas.microsoft.com/office/drawing/2014/main" id="{4639198F-AB27-476E-838E-3B498C04475A}"/>
              </a:ext>
            </a:extLst>
          </p:cNvPr>
          <p:cNvSpPr>
            <a:spLocks noGrp="1"/>
          </p:cNvSpPr>
          <p:nvPr>
            <p:ph type="dt" sz="half" idx="10"/>
          </p:nvPr>
        </p:nvSpPr>
        <p:spPr/>
        <p:txBody>
          <a:bodyPr/>
          <a:lstStyle/>
          <a:p>
            <a:pPr rtl="0"/>
            <a:fld id="{0A97361A-7C50-452A-9761-2F2CCDC29838}" type="datetime1">
              <a:rPr lang="fr-FR" smtClean="0"/>
              <a:t>29/03/2021</a:t>
            </a:fld>
            <a:endParaRPr lang="en-US" dirty="0"/>
          </a:p>
        </p:txBody>
      </p:sp>
      <p:pic>
        <p:nvPicPr>
          <p:cNvPr id="1026" name="Picture 2" descr="Bienvenue à la Classe de Français: A Novice Low Unit - Madame's Musings">
            <a:extLst>
              <a:ext uri="{FF2B5EF4-FFF2-40B4-BE49-F238E27FC236}">
                <a16:creationId xmlns:a16="http://schemas.microsoft.com/office/drawing/2014/main" id="{E67471F5-325D-49F2-BFE9-5833D1E7F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197" y="522732"/>
            <a:ext cx="23241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descr="Une image contenant personne, posant, groupe, debout&#10;&#10;Description générée automatiquement">
            <a:extLst>
              <a:ext uri="{FF2B5EF4-FFF2-40B4-BE49-F238E27FC236}">
                <a16:creationId xmlns:a16="http://schemas.microsoft.com/office/drawing/2014/main" id="{9CC48CDD-E4AA-4E06-8C07-322A7CE54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47" y="3973948"/>
            <a:ext cx="3148627" cy="2093975"/>
          </a:xfrm>
          <a:prstGeom prst="rect">
            <a:avLst/>
          </a:prstGeom>
        </p:spPr>
      </p:pic>
    </p:spTree>
    <p:extLst>
      <p:ext uri="{BB962C8B-B14F-4D97-AF65-F5344CB8AC3E}">
        <p14:creationId xmlns:p14="http://schemas.microsoft.com/office/powerpoint/2010/main" val="144789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FF48F-CB84-4759-8C49-5CC756E196B5}"/>
              </a:ext>
            </a:extLst>
          </p:cNvPr>
          <p:cNvSpPr>
            <a:spLocks noGrp="1"/>
          </p:cNvSpPr>
          <p:nvPr>
            <p:ph type="title"/>
          </p:nvPr>
        </p:nvSpPr>
        <p:spPr>
          <a:xfrm>
            <a:off x="1097280" y="286603"/>
            <a:ext cx="10058400" cy="1107191"/>
          </a:xfrm>
        </p:spPr>
        <p:txBody>
          <a:bodyPr/>
          <a:lstStyle/>
          <a:p>
            <a:pPr algn="ctr"/>
            <a:r>
              <a:rPr lang="fr-CA" dirty="0"/>
              <a:t>Ma confession</a:t>
            </a:r>
            <a:endParaRPr lang="en-CA" dirty="0"/>
          </a:p>
        </p:txBody>
      </p:sp>
      <p:sp>
        <p:nvSpPr>
          <p:cNvPr id="3" name="Espace réservé de la date 2">
            <a:extLst>
              <a:ext uri="{FF2B5EF4-FFF2-40B4-BE49-F238E27FC236}">
                <a16:creationId xmlns:a16="http://schemas.microsoft.com/office/drawing/2014/main" id="{EA8DB477-97C8-4781-B0D7-547201AE0B2B}"/>
              </a:ext>
            </a:extLst>
          </p:cNvPr>
          <p:cNvSpPr>
            <a:spLocks noGrp="1"/>
          </p:cNvSpPr>
          <p:nvPr>
            <p:ph type="dt" sz="half" idx="10"/>
          </p:nvPr>
        </p:nvSpPr>
        <p:spPr/>
        <p:txBody>
          <a:bodyPr/>
          <a:lstStyle/>
          <a:p>
            <a:pPr rtl="0"/>
            <a:fld id="{63595C77-250B-4737-9E4A-69E5939CBC16}" type="datetime1">
              <a:rPr lang="fr-FR" smtClean="0"/>
              <a:t>29/03/2021</a:t>
            </a:fld>
            <a:endParaRPr lang="en-US" dirty="0"/>
          </a:p>
        </p:txBody>
      </p:sp>
      <p:sp>
        <p:nvSpPr>
          <p:cNvPr id="4" name="ZoneTexte 3">
            <a:extLst>
              <a:ext uri="{FF2B5EF4-FFF2-40B4-BE49-F238E27FC236}">
                <a16:creationId xmlns:a16="http://schemas.microsoft.com/office/drawing/2014/main" id="{F6FB2FC8-917A-4EC1-8DA2-6AA74A3EC6C7}"/>
              </a:ext>
            </a:extLst>
          </p:cNvPr>
          <p:cNvSpPr txBox="1"/>
          <p:nvPr/>
        </p:nvSpPr>
        <p:spPr>
          <a:xfrm>
            <a:off x="342678" y="1929835"/>
            <a:ext cx="11567603" cy="4401205"/>
          </a:xfrm>
          <a:prstGeom prst="rect">
            <a:avLst/>
          </a:prstGeom>
          <a:noFill/>
        </p:spPr>
        <p:txBody>
          <a:bodyPr wrap="square" rtlCol="0">
            <a:spAutoFit/>
          </a:bodyPr>
          <a:lstStyle/>
          <a:p>
            <a:pPr marL="0" indent="0">
              <a:buNone/>
            </a:pPr>
            <a:r>
              <a:rPr lang="fr-CA" sz="2400" b="1" dirty="0">
                <a:solidFill>
                  <a:schemeClr val="accent1"/>
                </a:solidFill>
                <a:latin typeface="Comic Sans MS" panose="030F0702030302020204" pitchFamily="66" charset="0"/>
              </a:rPr>
              <a:t>Troisième étape : le cadeau du PARDON et la réparation (=pénitence)</a:t>
            </a:r>
          </a:p>
          <a:p>
            <a:pPr marL="0" indent="0">
              <a:buNone/>
            </a:pPr>
            <a:endParaRPr lang="fr-CA" sz="800" b="1" dirty="0">
              <a:solidFill>
                <a:schemeClr val="accent1"/>
              </a:solidFill>
              <a:latin typeface="Comic Sans MS" panose="030F0702030302020204" pitchFamily="66" charset="0"/>
            </a:endParaRPr>
          </a:p>
          <a:p>
            <a:r>
              <a:rPr lang="fr-CA" sz="2400" b="1" dirty="0">
                <a:solidFill>
                  <a:schemeClr val="accent1"/>
                </a:solidFill>
                <a:latin typeface="Comic Sans MS" panose="030F0702030302020204" pitchFamily="66" charset="0"/>
              </a:rPr>
              <a:t>La réparation: </a:t>
            </a:r>
            <a:r>
              <a:rPr lang="fr-CA" sz="2400" dirty="0">
                <a:solidFill>
                  <a:schemeClr val="accent1"/>
                </a:solidFill>
                <a:latin typeface="Comic Sans MS" panose="030F0702030302020204" pitchFamily="66" charset="0"/>
              </a:rPr>
              <a:t>Le prêtre te demande ensuite de prendre du temps seul dans l’église pour réciter une prière. Il peut aussi te demander de faire une action en signe de réparation.</a:t>
            </a:r>
          </a:p>
          <a:p>
            <a:endParaRPr lang="fr-CA" sz="800" dirty="0">
              <a:solidFill>
                <a:schemeClr val="accent1"/>
              </a:solidFill>
              <a:latin typeface="Comic Sans MS" panose="030F0702030302020204" pitchFamily="66" charset="0"/>
            </a:endParaRPr>
          </a:p>
          <a:p>
            <a:r>
              <a:rPr lang="fr-CA" sz="2400" b="1" dirty="0">
                <a:solidFill>
                  <a:schemeClr val="accent1"/>
                </a:solidFill>
                <a:latin typeface="Comic Sans MS" panose="030F0702030302020204" pitchFamily="66" charset="0"/>
              </a:rPr>
              <a:t>Le pardon: </a:t>
            </a:r>
            <a:r>
              <a:rPr lang="fr-CA" sz="2400" dirty="0">
                <a:solidFill>
                  <a:schemeClr val="accent1"/>
                </a:solidFill>
                <a:latin typeface="Comic Sans MS" panose="030F0702030302020204" pitchFamily="66" charset="0"/>
              </a:rPr>
              <a:t>Le prêtre te  donne ensuite le pardon de Dieu. Il étend les mains sur toi et te dit que Dieu te pardonne tous tes péchés en faisant le signe de croix. Tu fais le signe de croix en même temps que lui. </a:t>
            </a:r>
          </a:p>
          <a:p>
            <a:endParaRPr lang="fr-CA" sz="2400" dirty="0">
              <a:solidFill>
                <a:schemeClr val="accent1"/>
              </a:solidFill>
              <a:latin typeface="Comic Sans MS" panose="030F0702030302020204" pitchFamily="66" charset="0"/>
            </a:endParaRPr>
          </a:p>
          <a:p>
            <a:pPr marL="0" indent="0" algn="ctr">
              <a:buNone/>
            </a:pPr>
            <a:r>
              <a:rPr lang="fr-CA" sz="2400" b="1" dirty="0">
                <a:solidFill>
                  <a:schemeClr val="accent1"/>
                </a:solidFill>
                <a:latin typeface="Comic Sans MS" panose="030F0702030302020204" pitchFamily="66" charset="0"/>
              </a:rPr>
              <a:t>À ce moment-là, quand tu reçois le pardon,  </a:t>
            </a:r>
          </a:p>
          <a:p>
            <a:pPr marL="0" indent="0" algn="ctr">
              <a:buNone/>
            </a:pPr>
            <a:r>
              <a:rPr lang="fr-CA" sz="2400" b="1" dirty="0">
                <a:solidFill>
                  <a:schemeClr val="accent1"/>
                </a:solidFill>
                <a:latin typeface="Comic Sans MS" panose="030F0702030302020204" pitchFamily="66" charset="0"/>
              </a:rPr>
              <a:t>C’est comme si Dieu te disait un gros ‘Je t’aime’.</a:t>
            </a:r>
          </a:p>
          <a:p>
            <a:pPr marL="0" indent="0">
              <a:buNone/>
            </a:pPr>
            <a:r>
              <a:rPr lang="fr-CA" sz="2400" dirty="0">
                <a:solidFill>
                  <a:schemeClr val="accent1"/>
                </a:solidFill>
                <a:latin typeface="Comic Sans MS" panose="030F0702030302020204" pitchFamily="66" charset="0"/>
              </a:rPr>
              <a:t>   </a:t>
            </a:r>
          </a:p>
        </p:txBody>
      </p:sp>
    </p:spTree>
    <p:extLst>
      <p:ext uri="{BB962C8B-B14F-4D97-AF65-F5344CB8AC3E}">
        <p14:creationId xmlns:p14="http://schemas.microsoft.com/office/powerpoint/2010/main" val="3256989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4919BF-18CB-4F09-A009-0A44E24A172E}"/>
              </a:ext>
            </a:extLst>
          </p:cNvPr>
          <p:cNvSpPr>
            <a:spLocks noGrp="1"/>
          </p:cNvSpPr>
          <p:nvPr>
            <p:ph type="title"/>
          </p:nvPr>
        </p:nvSpPr>
        <p:spPr>
          <a:xfrm>
            <a:off x="1097280" y="-240198"/>
            <a:ext cx="10058400" cy="1450757"/>
          </a:xfrm>
        </p:spPr>
        <p:txBody>
          <a:bodyPr>
            <a:normAutofit fontScale="90000"/>
          </a:bodyPr>
          <a:lstStyle/>
          <a:p>
            <a:pPr algn="ctr"/>
            <a:br>
              <a:rPr lang="fr-FR" sz="4800" b="1" i="0" dirty="0">
                <a:effectLst/>
                <a:latin typeface="open sans"/>
              </a:rPr>
            </a:br>
            <a:br>
              <a:rPr lang="fr-FR" sz="4800" b="1" i="0" dirty="0">
                <a:effectLst/>
                <a:latin typeface="open sans"/>
              </a:rPr>
            </a:br>
            <a:br>
              <a:rPr lang="fr-FR" sz="4800" b="1" i="0" dirty="0">
                <a:effectLst/>
                <a:latin typeface="open sans"/>
              </a:rPr>
            </a:br>
            <a:br>
              <a:rPr lang="fr-FR" sz="4800" b="1" i="0" dirty="0">
                <a:effectLst/>
                <a:latin typeface="open sans"/>
              </a:rPr>
            </a:br>
            <a:r>
              <a:rPr lang="fr-FR" sz="4800" b="1" i="0" dirty="0">
                <a:effectLst/>
                <a:latin typeface="open sans"/>
              </a:rPr>
              <a:t>Recevoir le sacrement de réconciliation</a:t>
            </a:r>
            <a:endParaRPr lang="en-CA" dirty="0"/>
          </a:p>
        </p:txBody>
      </p:sp>
      <p:sp>
        <p:nvSpPr>
          <p:cNvPr id="3" name="Espace réservé de la date 2">
            <a:extLst>
              <a:ext uri="{FF2B5EF4-FFF2-40B4-BE49-F238E27FC236}">
                <a16:creationId xmlns:a16="http://schemas.microsoft.com/office/drawing/2014/main" id="{0F145390-EB6C-4490-A746-7D15B0243A3F}"/>
              </a:ext>
            </a:extLst>
          </p:cNvPr>
          <p:cNvSpPr>
            <a:spLocks noGrp="1"/>
          </p:cNvSpPr>
          <p:nvPr>
            <p:ph type="dt" sz="half" idx="10"/>
          </p:nvPr>
        </p:nvSpPr>
        <p:spPr/>
        <p:txBody>
          <a:bodyPr/>
          <a:lstStyle/>
          <a:p>
            <a:pPr rtl="0"/>
            <a:fld id="{63595C77-250B-4737-9E4A-69E5939CBC16}" type="datetime1">
              <a:rPr lang="fr-FR" smtClean="0"/>
              <a:t>29/03/2021</a:t>
            </a:fld>
            <a:endParaRPr lang="en-US" dirty="0"/>
          </a:p>
        </p:txBody>
      </p:sp>
      <p:sp>
        <p:nvSpPr>
          <p:cNvPr id="4" name="ZoneTexte 3">
            <a:extLst>
              <a:ext uri="{FF2B5EF4-FFF2-40B4-BE49-F238E27FC236}">
                <a16:creationId xmlns:a16="http://schemas.microsoft.com/office/drawing/2014/main" id="{C3D361F1-F20B-4335-9736-1EC6DBA493D2}"/>
              </a:ext>
            </a:extLst>
          </p:cNvPr>
          <p:cNvSpPr txBox="1"/>
          <p:nvPr/>
        </p:nvSpPr>
        <p:spPr>
          <a:xfrm>
            <a:off x="412956" y="1978446"/>
            <a:ext cx="5201264" cy="954107"/>
          </a:xfrm>
          <a:prstGeom prst="rect">
            <a:avLst/>
          </a:prstGeom>
          <a:noFill/>
        </p:spPr>
        <p:txBody>
          <a:bodyPr wrap="square" rtlCol="0">
            <a:spAutoFit/>
          </a:bodyPr>
          <a:lstStyle/>
          <a:p>
            <a:pPr algn="ctr"/>
            <a:r>
              <a:rPr lang="fr-CA" sz="2800" dirty="0">
                <a:latin typeface="Comic Sans MS" panose="030F0702030302020204" pitchFamily="66" charset="0"/>
              </a:rPr>
              <a:t>Jésus te dit </a:t>
            </a:r>
          </a:p>
          <a:p>
            <a:pPr algn="ctr"/>
            <a:r>
              <a:rPr lang="fr-CA" sz="2800" dirty="0">
                <a:latin typeface="Comic Sans MS" panose="030F0702030302020204" pitchFamily="66" charset="0"/>
              </a:rPr>
              <a:t>un gros JE T’AIME</a:t>
            </a:r>
            <a:endParaRPr lang="en-CA" sz="2800" dirty="0">
              <a:latin typeface="Comic Sans MS" panose="030F0702030302020204" pitchFamily="66" charset="0"/>
            </a:endParaRPr>
          </a:p>
        </p:txBody>
      </p:sp>
      <p:pic>
        <p:nvPicPr>
          <p:cNvPr id="2050" name="Picture 2" descr="La réconciliation (sacrement du pardon)">
            <a:extLst>
              <a:ext uri="{FF2B5EF4-FFF2-40B4-BE49-F238E27FC236}">
                <a16:creationId xmlns:a16="http://schemas.microsoft.com/office/drawing/2014/main" id="{4CE295CE-2911-4B00-8AAC-F6831C96E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912" y="3088137"/>
            <a:ext cx="2960107" cy="29601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mment vivre le sacrement de réconciliation ? – Unité pastorale de  Frameries–Quévy">
            <a:extLst>
              <a:ext uri="{FF2B5EF4-FFF2-40B4-BE49-F238E27FC236}">
                <a16:creationId xmlns:a16="http://schemas.microsoft.com/office/drawing/2014/main" id="{C8E149E2-9CEE-4A5A-9678-7AA52C2C7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880" y="3429000"/>
            <a:ext cx="6597120" cy="247392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CDFD1AFB-D079-4CAB-9AB8-8E45BCC96D04}"/>
              </a:ext>
            </a:extLst>
          </p:cNvPr>
          <p:cNvSpPr txBox="1"/>
          <p:nvPr/>
        </p:nvSpPr>
        <p:spPr>
          <a:xfrm>
            <a:off x="6184490" y="1978446"/>
            <a:ext cx="4971190" cy="954107"/>
          </a:xfrm>
          <a:prstGeom prst="rect">
            <a:avLst/>
          </a:prstGeom>
          <a:noFill/>
        </p:spPr>
        <p:txBody>
          <a:bodyPr wrap="square" rtlCol="0">
            <a:spAutoFit/>
          </a:bodyPr>
          <a:lstStyle/>
          <a:p>
            <a:pPr algn="ctr"/>
            <a:r>
              <a:rPr lang="fr-CA" sz="2800" dirty="0">
                <a:latin typeface="Comic Sans MS" panose="030F0702030302020204" pitchFamily="66" charset="0"/>
              </a:rPr>
              <a:t>Tu es libéré, tu peux aller en PAIX</a:t>
            </a:r>
            <a:endParaRPr lang="en-CA" sz="2800" dirty="0">
              <a:latin typeface="Comic Sans MS" panose="030F0702030302020204" pitchFamily="66" charset="0"/>
            </a:endParaRPr>
          </a:p>
        </p:txBody>
      </p:sp>
    </p:spTree>
    <p:extLst>
      <p:ext uri="{BB962C8B-B14F-4D97-AF65-F5344CB8AC3E}">
        <p14:creationId xmlns:p14="http://schemas.microsoft.com/office/powerpoint/2010/main" val="1899365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4919BF-18CB-4F09-A009-0A44E24A172E}"/>
              </a:ext>
            </a:extLst>
          </p:cNvPr>
          <p:cNvSpPr>
            <a:spLocks noGrp="1"/>
          </p:cNvSpPr>
          <p:nvPr>
            <p:ph type="title"/>
          </p:nvPr>
        </p:nvSpPr>
        <p:spPr>
          <a:xfrm>
            <a:off x="1097280" y="-445913"/>
            <a:ext cx="10058400" cy="1450757"/>
          </a:xfrm>
        </p:spPr>
        <p:txBody>
          <a:bodyPr>
            <a:normAutofit fontScale="90000"/>
          </a:bodyPr>
          <a:lstStyle/>
          <a:p>
            <a:pPr algn="ctr"/>
            <a:br>
              <a:rPr lang="fr-FR" sz="4800" b="1" i="0" dirty="0">
                <a:effectLst/>
                <a:latin typeface="open sans"/>
              </a:rPr>
            </a:br>
            <a:br>
              <a:rPr lang="fr-FR" sz="4800" b="1" i="0" dirty="0">
                <a:effectLst/>
                <a:latin typeface="open sans"/>
              </a:rPr>
            </a:br>
            <a:br>
              <a:rPr lang="fr-FR" sz="4800" b="1" i="0" dirty="0">
                <a:effectLst/>
                <a:latin typeface="open sans"/>
              </a:rPr>
            </a:br>
            <a:br>
              <a:rPr lang="fr-FR" sz="4800" b="1" i="0" dirty="0">
                <a:effectLst/>
                <a:latin typeface="open sans"/>
              </a:rPr>
            </a:br>
            <a:r>
              <a:rPr lang="fr-FR" sz="4800" b="1" i="0" dirty="0">
                <a:effectLst/>
                <a:latin typeface="open sans"/>
              </a:rPr>
              <a:t>Recevoir le sacrement de réconciliation</a:t>
            </a:r>
            <a:endParaRPr lang="en-CA" dirty="0"/>
          </a:p>
        </p:txBody>
      </p:sp>
      <p:sp>
        <p:nvSpPr>
          <p:cNvPr id="3" name="Espace réservé de la date 2">
            <a:extLst>
              <a:ext uri="{FF2B5EF4-FFF2-40B4-BE49-F238E27FC236}">
                <a16:creationId xmlns:a16="http://schemas.microsoft.com/office/drawing/2014/main" id="{0F145390-EB6C-4490-A746-7D15B0243A3F}"/>
              </a:ext>
            </a:extLst>
          </p:cNvPr>
          <p:cNvSpPr>
            <a:spLocks noGrp="1"/>
          </p:cNvSpPr>
          <p:nvPr>
            <p:ph type="dt" sz="half" idx="10"/>
          </p:nvPr>
        </p:nvSpPr>
        <p:spPr/>
        <p:txBody>
          <a:bodyPr/>
          <a:lstStyle/>
          <a:p>
            <a:pPr rtl="0"/>
            <a:fld id="{63595C77-250B-4737-9E4A-69E5939CBC16}" type="datetime1">
              <a:rPr lang="fr-FR" smtClean="0"/>
              <a:t>29/03/2021</a:t>
            </a:fld>
            <a:endParaRPr lang="en-US" dirty="0"/>
          </a:p>
        </p:txBody>
      </p:sp>
      <p:sp>
        <p:nvSpPr>
          <p:cNvPr id="4" name="ZoneTexte 3">
            <a:extLst>
              <a:ext uri="{FF2B5EF4-FFF2-40B4-BE49-F238E27FC236}">
                <a16:creationId xmlns:a16="http://schemas.microsoft.com/office/drawing/2014/main" id="{C3D361F1-F20B-4335-9736-1EC6DBA493D2}"/>
              </a:ext>
            </a:extLst>
          </p:cNvPr>
          <p:cNvSpPr txBox="1"/>
          <p:nvPr/>
        </p:nvSpPr>
        <p:spPr>
          <a:xfrm>
            <a:off x="412955" y="1978446"/>
            <a:ext cx="10897195" cy="954107"/>
          </a:xfrm>
          <a:prstGeom prst="rect">
            <a:avLst/>
          </a:prstGeom>
          <a:noFill/>
        </p:spPr>
        <p:txBody>
          <a:bodyPr wrap="square" rtlCol="0">
            <a:spAutoFit/>
          </a:bodyPr>
          <a:lstStyle/>
          <a:p>
            <a:pPr algn="ctr"/>
            <a:r>
              <a:rPr lang="fr-CA" sz="2800" dirty="0">
                <a:latin typeface="Comic Sans MS" panose="030F0702030302020204" pitchFamily="66" charset="0"/>
              </a:rPr>
              <a:t>Regarde la vidéo du pape François sur le sacrement de réconciliation</a:t>
            </a:r>
            <a:endParaRPr lang="en-CA" sz="2800" dirty="0">
              <a:latin typeface="Comic Sans MS" panose="030F0702030302020204" pitchFamily="66" charset="0"/>
            </a:endParaRPr>
          </a:p>
        </p:txBody>
      </p:sp>
      <p:sp>
        <p:nvSpPr>
          <p:cNvPr id="9" name="ZoneTexte 8">
            <a:extLst>
              <a:ext uri="{FF2B5EF4-FFF2-40B4-BE49-F238E27FC236}">
                <a16:creationId xmlns:a16="http://schemas.microsoft.com/office/drawing/2014/main" id="{25661CB6-499A-4931-9FC2-F68384FDCBBC}"/>
              </a:ext>
            </a:extLst>
          </p:cNvPr>
          <p:cNvSpPr txBox="1"/>
          <p:nvPr/>
        </p:nvSpPr>
        <p:spPr>
          <a:xfrm>
            <a:off x="1557291" y="3780808"/>
            <a:ext cx="8740806" cy="523220"/>
          </a:xfrm>
          <a:prstGeom prst="rect">
            <a:avLst/>
          </a:prstGeom>
          <a:noFill/>
        </p:spPr>
        <p:txBody>
          <a:bodyPr wrap="square">
            <a:spAutoFit/>
          </a:bodyPr>
          <a:lstStyle/>
          <a:p>
            <a:r>
              <a:rPr lang="fr-FR" sz="2800" dirty="0">
                <a:solidFill>
                  <a:schemeClr val="accent1"/>
                </a:solidFill>
                <a:hlinkClick r:id="rId2">
                  <a:extLst>
                    <a:ext uri="{A12FA001-AC4F-418D-AE19-62706E023703}">
                      <ahyp:hlinkClr xmlns:ahyp="http://schemas.microsoft.com/office/drawing/2018/hyperlinkcolor" val="tx"/>
                    </a:ext>
                  </a:extLst>
                </a:hlinkClick>
              </a:rPr>
              <a:t>Vidéo du Pape François sur le sacrement de réconciliation</a:t>
            </a:r>
            <a:endParaRPr lang="en-CA" sz="2800" dirty="0">
              <a:solidFill>
                <a:schemeClr val="accent1"/>
              </a:solidFill>
            </a:endParaRPr>
          </a:p>
        </p:txBody>
      </p:sp>
    </p:spTree>
    <p:extLst>
      <p:ext uri="{BB962C8B-B14F-4D97-AF65-F5344CB8AC3E}">
        <p14:creationId xmlns:p14="http://schemas.microsoft.com/office/powerpoint/2010/main" val="1962388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E2BCD52-2600-49CB-9E87-22E7A6BBB555}"/>
              </a:ext>
            </a:extLst>
          </p:cNvPr>
          <p:cNvSpPr>
            <a:spLocks noGrp="1"/>
          </p:cNvSpPr>
          <p:nvPr>
            <p:ph type="dt" sz="half" idx="10"/>
          </p:nvPr>
        </p:nvSpPr>
        <p:spPr/>
        <p:txBody>
          <a:bodyPr/>
          <a:lstStyle/>
          <a:p>
            <a:pPr rtl="0"/>
            <a:fld id="{8C7E81F3-FFCD-4236-B158-26C78CAC6E11}" type="datetime1">
              <a:rPr lang="fr-FR" smtClean="0"/>
              <a:t>29/03/2021</a:t>
            </a:fld>
            <a:endParaRPr lang="en-US" dirty="0"/>
          </a:p>
        </p:txBody>
      </p:sp>
      <p:sp>
        <p:nvSpPr>
          <p:cNvPr id="3" name="ZoneTexte 2">
            <a:extLst>
              <a:ext uri="{FF2B5EF4-FFF2-40B4-BE49-F238E27FC236}">
                <a16:creationId xmlns:a16="http://schemas.microsoft.com/office/drawing/2014/main" id="{91D9D002-ABD7-4230-B7C2-FFE0ECA9733C}"/>
              </a:ext>
            </a:extLst>
          </p:cNvPr>
          <p:cNvSpPr txBox="1"/>
          <p:nvPr/>
        </p:nvSpPr>
        <p:spPr>
          <a:xfrm>
            <a:off x="614414" y="775397"/>
            <a:ext cx="6194471" cy="3785652"/>
          </a:xfrm>
          <a:prstGeom prst="rect">
            <a:avLst/>
          </a:prstGeom>
          <a:noFill/>
        </p:spPr>
        <p:txBody>
          <a:bodyPr wrap="square" rtlCol="0">
            <a:spAutoFit/>
          </a:bodyPr>
          <a:lstStyle/>
          <a:p>
            <a:r>
              <a:rPr lang="fr-CA" sz="4800" dirty="0">
                <a:latin typeface="Comic Sans MS" panose="030F0702030302020204" pitchFamily="66" charset="0"/>
              </a:rPr>
              <a:t>Es-tu prêt pour ton cœur à cœur avec ton Celui qui t’a aimé jusqu’à mourir sur une croix pour toi ?</a:t>
            </a:r>
            <a:endParaRPr lang="en-CA" sz="4800" dirty="0">
              <a:latin typeface="Comic Sans MS" panose="030F0702030302020204" pitchFamily="66" charset="0"/>
            </a:endParaRPr>
          </a:p>
        </p:txBody>
      </p:sp>
      <p:pic>
        <p:nvPicPr>
          <p:cNvPr id="3074" name="Picture 2" descr="Qu'est ce la Miséricorde de Dieu? - APOSTOLAT DE LA MISERICORDE DIVINE -  Site officiel.">
            <a:extLst>
              <a:ext uri="{FF2B5EF4-FFF2-40B4-BE49-F238E27FC236}">
                <a16:creationId xmlns:a16="http://schemas.microsoft.com/office/drawing/2014/main" id="{FA0CEEF0-8A1F-4106-9A9B-421BDAA30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688" y="785905"/>
            <a:ext cx="4130313" cy="52511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roix = Coeur blanc // Croix = Amour BLANC' T-shirt Homme | Spreadshirt">
            <a:extLst>
              <a:ext uri="{FF2B5EF4-FFF2-40B4-BE49-F238E27FC236}">
                <a16:creationId xmlns:a16="http://schemas.microsoft.com/office/drawing/2014/main" id="{0A51EBDB-314E-4A15-842F-4BD11E73C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840" y="4797023"/>
            <a:ext cx="2101992" cy="1105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1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35B2F8-9168-450E-984A-530313DD3170}"/>
              </a:ext>
            </a:extLst>
          </p:cNvPr>
          <p:cNvSpPr>
            <a:spLocks noGrp="1"/>
          </p:cNvSpPr>
          <p:nvPr>
            <p:ph type="title"/>
          </p:nvPr>
        </p:nvSpPr>
        <p:spPr/>
        <p:txBody>
          <a:bodyPr/>
          <a:lstStyle/>
          <a:p>
            <a:pPr algn="ctr"/>
            <a:r>
              <a:rPr lang="en-CA" dirty="0">
                <a:latin typeface="Comic Sans MS" panose="030F0702030302020204" pitchFamily="66" charset="0"/>
              </a:rPr>
              <a:t>II- Je </a:t>
            </a:r>
            <a:r>
              <a:rPr lang="en-CA" dirty="0" err="1">
                <a:latin typeface="Comic Sans MS" panose="030F0702030302020204" pitchFamily="66" charset="0"/>
              </a:rPr>
              <a:t>vais</a:t>
            </a:r>
            <a:r>
              <a:rPr lang="en-CA" dirty="0">
                <a:latin typeface="Comic Sans MS" panose="030F0702030302020204" pitchFamily="66" charset="0"/>
              </a:rPr>
              <a:t> </a:t>
            </a:r>
            <a:r>
              <a:rPr lang="en-CA" dirty="0" err="1">
                <a:latin typeface="Comic Sans MS" panose="030F0702030302020204" pitchFamily="66" charset="0"/>
              </a:rPr>
              <a:t>être</a:t>
            </a:r>
            <a:r>
              <a:rPr lang="en-CA" dirty="0">
                <a:latin typeface="Comic Sans MS" panose="030F0702030302020204" pitchFamily="66" charset="0"/>
              </a:rPr>
              <a:t> </a:t>
            </a:r>
            <a:r>
              <a:rPr lang="en-CA" dirty="0" err="1">
                <a:latin typeface="Comic Sans MS" panose="030F0702030302020204" pitchFamily="66" charset="0"/>
              </a:rPr>
              <a:t>confirmé</a:t>
            </a:r>
            <a:r>
              <a:rPr lang="en-CA" dirty="0">
                <a:latin typeface="Comic Sans MS" panose="030F0702030302020204" pitchFamily="66" charset="0"/>
              </a:rPr>
              <a:t> </a:t>
            </a:r>
            <a:endParaRPr lang="fr-CA" dirty="0">
              <a:latin typeface="Comic Sans MS" panose="030F0702030302020204" pitchFamily="66" charset="0"/>
            </a:endParaRPr>
          </a:p>
        </p:txBody>
      </p:sp>
      <p:sp>
        <p:nvSpPr>
          <p:cNvPr id="3" name="Espace réservé de la date 2">
            <a:extLst>
              <a:ext uri="{FF2B5EF4-FFF2-40B4-BE49-F238E27FC236}">
                <a16:creationId xmlns:a16="http://schemas.microsoft.com/office/drawing/2014/main" id="{E7E2D96B-342C-4E74-860D-B77AAF001A55}"/>
              </a:ext>
            </a:extLst>
          </p:cNvPr>
          <p:cNvSpPr>
            <a:spLocks noGrp="1"/>
          </p:cNvSpPr>
          <p:nvPr>
            <p:ph type="dt" sz="half" idx="10"/>
          </p:nvPr>
        </p:nvSpPr>
        <p:spPr/>
        <p:txBody>
          <a:bodyPr/>
          <a:lstStyle/>
          <a:p>
            <a:pPr rtl="0"/>
            <a:fld id="{63595C77-250B-4737-9E4A-69E5939CBC16}" type="datetime1">
              <a:rPr lang="fr-FR" smtClean="0"/>
              <a:t>29/03/2021</a:t>
            </a:fld>
            <a:endParaRPr lang="en-US" dirty="0"/>
          </a:p>
        </p:txBody>
      </p:sp>
      <p:sp>
        <p:nvSpPr>
          <p:cNvPr id="6" name="ZoneTexte 5">
            <a:extLst>
              <a:ext uri="{FF2B5EF4-FFF2-40B4-BE49-F238E27FC236}">
                <a16:creationId xmlns:a16="http://schemas.microsoft.com/office/drawing/2014/main" id="{03F41FA2-4F26-49BB-925F-3402A59B9C6D}"/>
              </a:ext>
            </a:extLst>
          </p:cNvPr>
          <p:cNvSpPr txBox="1"/>
          <p:nvPr/>
        </p:nvSpPr>
        <p:spPr>
          <a:xfrm>
            <a:off x="432715" y="2700394"/>
            <a:ext cx="11537343" cy="1107996"/>
          </a:xfrm>
          <a:prstGeom prst="rect">
            <a:avLst/>
          </a:prstGeom>
          <a:noFill/>
        </p:spPr>
        <p:txBody>
          <a:bodyPr wrap="square" rtlCol="0">
            <a:spAutoFit/>
          </a:bodyPr>
          <a:lstStyle/>
          <a:p>
            <a:pPr algn="ctr"/>
            <a:r>
              <a:rPr lang="en-CA" sz="6600" dirty="0">
                <a:latin typeface="Comic Sans MS" panose="030F0702030302020204" pitchFamily="66" charset="0"/>
              </a:rPr>
              <a:t>Comment </a:t>
            </a:r>
            <a:r>
              <a:rPr lang="en-CA" sz="6600" dirty="0" err="1">
                <a:latin typeface="Comic Sans MS" panose="030F0702030302020204" pitchFamily="66" charset="0"/>
              </a:rPr>
              <a:t>ça</a:t>
            </a:r>
            <a:r>
              <a:rPr lang="en-CA" sz="6600" dirty="0">
                <a:latin typeface="Comic Sans MS" panose="030F0702030302020204" pitchFamily="66" charset="0"/>
              </a:rPr>
              <a:t> </a:t>
            </a:r>
            <a:r>
              <a:rPr lang="en-CA" sz="6600" dirty="0" err="1">
                <a:latin typeface="Comic Sans MS" panose="030F0702030302020204" pitchFamily="66" charset="0"/>
              </a:rPr>
              <a:t>va</a:t>
            </a:r>
            <a:r>
              <a:rPr lang="en-CA" sz="6600" dirty="0">
                <a:latin typeface="Comic Sans MS" panose="030F0702030302020204" pitchFamily="66" charset="0"/>
              </a:rPr>
              <a:t> se passer ?</a:t>
            </a:r>
            <a:endParaRPr lang="fr-CA" sz="7200" dirty="0">
              <a:latin typeface="Comic Sans MS" panose="030F0702030302020204" pitchFamily="66" charset="0"/>
            </a:endParaRPr>
          </a:p>
        </p:txBody>
      </p:sp>
    </p:spTree>
    <p:extLst>
      <p:ext uri="{BB962C8B-B14F-4D97-AF65-F5344CB8AC3E}">
        <p14:creationId xmlns:p14="http://schemas.microsoft.com/office/powerpoint/2010/main" val="1701024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FF48F-CB84-4759-8C49-5CC756E196B5}"/>
              </a:ext>
            </a:extLst>
          </p:cNvPr>
          <p:cNvSpPr>
            <a:spLocks noGrp="1"/>
          </p:cNvSpPr>
          <p:nvPr>
            <p:ph type="title"/>
          </p:nvPr>
        </p:nvSpPr>
        <p:spPr>
          <a:xfrm>
            <a:off x="1097280" y="286603"/>
            <a:ext cx="10058400" cy="1107191"/>
          </a:xfrm>
        </p:spPr>
        <p:txBody>
          <a:bodyPr/>
          <a:lstStyle/>
          <a:p>
            <a:pPr algn="ctr"/>
            <a:r>
              <a:rPr lang="fr-CA" dirty="0"/>
              <a:t>Ma confirmation</a:t>
            </a:r>
            <a:endParaRPr lang="en-CA" dirty="0"/>
          </a:p>
        </p:txBody>
      </p:sp>
      <p:sp>
        <p:nvSpPr>
          <p:cNvPr id="3" name="Espace réservé de la date 2">
            <a:extLst>
              <a:ext uri="{FF2B5EF4-FFF2-40B4-BE49-F238E27FC236}">
                <a16:creationId xmlns:a16="http://schemas.microsoft.com/office/drawing/2014/main" id="{EA8DB477-97C8-4781-B0D7-547201AE0B2B}"/>
              </a:ext>
            </a:extLst>
          </p:cNvPr>
          <p:cNvSpPr>
            <a:spLocks noGrp="1"/>
          </p:cNvSpPr>
          <p:nvPr>
            <p:ph type="dt" sz="half" idx="10"/>
          </p:nvPr>
        </p:nvSpPr>
        <p:spPr/>
        <p:txBody>
          <a:bodyPr/>
          <a:lstStyle/>
          <a:p>
            <a:pPr rtl="0"/>
            <a:fld id="{63595C77-250B-4737-9E4A-69E5939CBC16}" type="datetime1">
              <a:rPr lang="fr-FR" smtClean="0"/>
              <a:t>29/03/2021</a:t>
            </a:fld>
            <a:endParaRPr lang="en-US" dirty="0"/>
          </a:p>
        </p:txBody>
      </p:sp>
      <p:sp>
        <p:nvSpPr>
          <p:cNvPr id="4" name="ZoneTexte 3">
            <a:extLst>
              <a:ext uri="{FF2B5EF4-FFF2-40B4-BE49-F238E27FC236}">
                <a16:creationId xmlns:a16="http://schemas.microsoft.com/office/drawing/2014/main" id="{F6FB2FC8-917A-4EC1-8DA2-6AA74A3EC6C7}"/>
              </a:ext>
            </a:extLst>
          </p:cNvPr>
          <p:cNvSpPr txBox="1"/>
          <p:nvPr/>
        </p:nvSpPr>
        <p:spPr>
          <a:xfrm>
            <a:off x="449210" y="2320452"/>
            <a:ext cx="11567603" cy="3108543"/>
          </a:xfrm>
          <a:prstGeom prst="rect">
            <a:avLst/>
          </a:prstGeom>
          <a:noFill/>
        </p:spPr>
        <p:txBody>
          <a:bodyPr wrap="square" rtlCol="0">
            <a:spAutoFit/>
          </a:bodyPr>
          <a:lstStyle/>
          <a:p>
            <a:pPr marL="285750" indent="-285750">
              <a:buFont typeface="Arial" panose="020B0604020202020204" pitchFamily="34" charset="0"/>
              <a:buChar char="•"/>
            </a:pPr>
            <a:r>
              <a:rPr lang="en-CA" sz="2800" b="1" dirty="0">
                <a:solidFill>
                  <a:schemeClr val="accent1"/>
                </a:solidFill>
                <a:latin typeface="Comic Sans MS" panose="030F0702030302020204" pitchFamily="66" charset="0"/>
              </a:rPr>
              <a:t>Chaque </a:t>
            </a:r>
            <a:r>
              <a:rPr lang="en-CA" sz="2800" b="1" dirty="0" err="1">
                <a:solidFill>
                  <a:schemeClr val="accent1"/>
                </a:solidFill>
                <a:latin typeface="Comic Sans MS" panose="030F0702030302020204" pitchFamily="66" charset="0"/>
              </a:rPr>
              <a:t>sacrement</a:t>
            </a:r>
            <a:r>
              <a:rPr lang="en-CA" sz="2800" b="1" dirty="0">
                <a:solidFill>
                  <a:schemeClr val="accent1"/>
                </a:solidFill>
                <a:latin typeface="Comic Sans MS" panose="030F0702030302020204" pitchFamily="66" charset="0"/>
              </a:rPr>
              <a:t> </a:t>
            </a:r>
            <a:r>
              <a:rPr lang="en-CA" sz="2800" b="1" dirty="0" err="1">
                <a:solidFill>
                  <a:schemeClr val="accent1"/>
                </a:solidFill>
                <a:latin typeface="Comic Sans MS" panose="030F0702030302020204" pitchFamily="66" charset="0"/>
              </a:rPr>
              <a:t>est</a:t>
            </a:r>
            <a:r>
              <a:rPr lang="en-CA" sz="2800" b="1" dirty="0">
                <a:solidFill>
                  <a:schemeClr val="accent1"/>
                </a:solidFill>
                <a:latin typeface="Comic Sans MS" panose="030F0702030302020204" pitchFamily="66" charset="0"/>
              </a:rPr>
              <a:t> </a:t>
            </a:r>
            <a:r>
              <a:rPr lang="en-CA" sz="2800" b="1" dirty="0" err="1">
                <a:solidFill>
                  <a:schemeClr val="accent1"/>
                </a:solidFill>
                <a:latin typeface="Comic Sans MS" panose="030F0702030302020204" pitchFamily="66" charset="0"/>
              </a:rPr>
              <a:t>une</a:t>
            </a:r>
            <a:r>
              <a:rPr lang="en-CA" sz="2800" b="1" dirty="0">
                <a:solidFill>
                  <a:schemeClr val="accent1"/>
                </a:solidFill>
                <a:latin typeface="Comic Sans MS" panose="030F0702030302020204" pitchFamily="66" charset="0"/>
              </a:rPr>
              <a:t> rencontre avec Dieu Lui-</a:t>
            </a:r>
            <a:r>
              <a:rPr lang="en-CA" sz="2800" b="1" dirty="0" err="1">
                <a:solidFill>
                  <a:schemeClr val="accent1"/>
                </a:solidFill>
                <a:latin typeface="Comic Sans MS" panose="030F0702030302020204" pitchFamily="66" charset="0"/>
              </a:rPr>
              <a:t>même</a:t>
            </a:r>
            <a:r>
              <a:rPr lang="en-CA" sz="2800" b="1" dirty="0">
                <a:solidFill>
                  <a:schemeClr val="accent1"/>
                </a:solidFill>
                <a:latin typeface="Comic Sans MS" panose="030F0702030302020204" pitchFamily="66" charset="0"/>
              </a:rPr>
              <a:t>, </a:t>
            </a:r>
            <a:r>
              <a:rPr lang="en-CA" sz="2800" dirty="0">
                <a:solidFill>
                  <a:schemeClr val="accent1"/>
                </a:solidFill>
                <a:latin typeface="Comic Sans MS" panose="030F0702030302020204" pitchFamily="66" charset="0"/>
              </a:rPr>
              <a:t>qui </a:t>
            </a:r>
            <a:r>
              <a:rPr lang="en-CA" sz="2800" dirty="0" err="1">
                <a:solidFill>
                  <a:schemeClr val="accent1"/>
                </a:solidFill>
                <a:latin typeface="Comic Sans MS" panose="030F0702030302020204" pitchFamily="66" charset="0"/>
              </a:rPr>
              <a:t>t’amène</a:t>
            </a:r>
            <a:r>
              <a:rPr lang="en-CA" sz="2800" dirty="0">
                <a:solidFill>
                  <a:schemeClr val="accent1"/>
                </a:solidFill>
                <a:latin typeface="Comic Sans MS" panose="030F0702030302020204" pitchFamily="66" charset="0"/>
              </a:rPr>
              <a:t> à vivre </a:t>
            </a:r>
            <a:r>
              <a:rPr lang="en-CA" sz="2800" dirty="0" err="1">
                <a:solidFill>
                  <a:schemeClr val="accent1"/>
                </a:solidFill>
                <a:latin typeface="Comic Sans MS" panose="030F0702030302020204" pitchFamily="66" charset="0"/>
              </a:rPr>
              <a:t>pleinement</a:t>
            </a:r>
            <a:r>
              <a:rPr lang="en-CA" sz="2800" dirty="0">
                <a:solidFill>
                  <a:schemeClr val="accent1"/>
                </a:solidFill>
                <a:latin typeface="Comic Sans MS" panose="030F0702030302020204" pitchFamily="66" charset="0"/>
              </a:rPr>
              <a:t> ta vie de </a:t>
            </a:r>
            <a:r>
              <a:rPr lang="en-CA" sz="2800" dirty="0" err="1">
                <a:solidFill>
                  <a:schemeClr val="accent1"/>
                </a:solidFill>
                <a:latin typeface="Comic Sans MS" panose="030F0702030302020204" pitchFamily="66" charset="0"/>
              </a:rPr>
              <a:t>chrétien</a:t>
            </a:r>
            <a:r>
              <a:rPr lang="en-CA" sz="2800" dirty="0">
                <a:solidFill>
                  <a:schemeClr val="accent1"/>
                </a:solidFill>
                <a:latin typeface="Comic Sans MS" panose="030F0702030302020204" pitchFamily="66" charset="0"/>
              </a:rPr>
              <a:t>, d’enfant de Dieu, </a:t>
            </a:r>
            <a:r>
              <a:rPr lang="en-CA" sz="2800" dirty="0" err="1">
                <a:solidFill>
                  <a:schemeClr val="accent1"/>
                </a:solidFill>
                <a:latin typeface="Comic Sans MS" panose="030F0702030302020204" pitchFamily="66" charset="0"/>
              </a:rPr>
              <a:t>aimé</a:t>
            </a:r>
            <a:r>
              <a:rPr lang="en-CA" sz="2800" dirty="0">
                <a:solidFill>
                  <a:schemeClr val="accent1"/>
                </a:solidFill>
                <a:latin typeface="Comic Sans MS" panose="030F0702030302020204" pitchFamily="66" charset="0"/>
              </a:rPr>
              <a:t> sans condition. </a:t>
            </a:r>
          </a:p>
          <a:p>
            <a:pPr marL="285750" indent="-285750">
              <a:buFont typeface="Arial" panose="020B0604020202020204" pitchFamily="34" charset="0"/>
              <a:buChar char="•"/>
            </a:pPr>
            <a:endParaRPr lang="en-CA" sz="2800" b="1" dirty="0">
              <a:solidFill>
                <a:schemeClr val="accent1"/>
              </a:solidFill>
            </a:endParaRPr>
          </a:p>
          <a:p>
            <a:pPr marL="285750" indent="-285750">
              <a:buFont typeface="Arial" panose="020B0604020202020204" pitchFamily="34" charset="0"/>
              <a:buChar char="•"/>
            </a:pPr>
            <a:r>
              <a:rPr lang="en-CA" sz="2800" b="1" dirty="0">
                <a:solidFill>
                  <a:schemeClr val="accent1"/>
                </a:solidFill>
                <a:latin typeface="Comic Sans MS" panose="030F0702030302020204" pitchFamily="66" charset="0"/>
              </a:rPr>
              <a:t>Avec la confirmation, </a:t>
            </a:r>
            <a:r>
              <a:rPr lang="en-CA" sz="2800" dirty="0">
                <a:solidFill>
                  <a:schemeClr val="accent1"/>
                </a:solidFill>
                <a:latin typeface="Comic Sans MS" panose="030F0702030302020204" pitchFamily="66" charset="0"/>
              </a:rPr>
              <a:t> </a:t>
            </a:r>
            <a:r>
              <a:rPr lang="en-CA" sz="2800" dirty="0">
                <a:latin typeface="Comic Sans MS" panose="030F0702030302020204" pitchFamily="66" charset="0"/>
              </a:rPr>
              <a:t>Dieu </a:t>
            </a:r>
            <a:r>
              <a:rPr lang="en-CA" sz="2800" dirty="0" err="1">
                <a:latin typeface="Comic Sans MS" panose="030F0702030302020204" pitchFamily="66" charset="0"/>
              </a:rPr>
              <a:t>te</a:t>
            </a:r>
            <a:r>
              <a:rPr lang="en-CA" sz="2800" dirty="0">
                <a:latin typeface="Comic Sans MS" panose="030F0702030302020204" pitchFamily="66" charset="0"/>
              </a:rPr>
              <a:t> </a:t>
            </a:r>
            <a:r>
              <a:rPr lang="en-CA" sz="2800" dirty="0" err="1">
                <a:latin typeface="Comic Sans MS" panose="030F0702030302020204" pitchFamily="66" charset="0"/>
              </a:rPr>
              <a:t>donne</a:t>
            </a:r>
            <a:r>
              <a:rPr lang="en-CA" sz="2800" dirty="0">
                <a:latin typeface="Comic Sans MS" panose="030F0702030302020204" pitchFamily="66" charset="0"/>
              </a:rPr>
              <a:t> son Esprit Saint, </a:t>
            </a:r>
            <a:r>
              <a:rPr lang="en-CA" sz="2800" dirty="0" err="1">
                <a:latin typeface="Comic Sans MS" panose="030F0702030302020204" pitchFamily="66" charset="0"/>
              </a:rPr>
              <a:t>une</a:t>
            </a:r>
            <a:r>
              <a:rPr lang="en-CA" sz="2800" dirty="0">
                <a:latin typeface="Comic Sans MS" panose="030F0702030302020204" pitchFamily="66" charset="0"/>
              </a:rPr>
              <a:t> force pour </a:t>
            </a:r>
            <a:r>
              <a:rPr lang="en-CA" sz="2800" dirty="0" err="1">
                <a:latin typeface="Comic Sans MS" panose="030F0702030302020204" pitchFamily="66" charset="0"/>
              </a:rPr>
              <a:t>te</a:t>
            </a:r>
            <a:r>
              <a:rPr lang="en-CA" sz="2800" dirty="0">
                <a:latin typeface="Comic Sans MS" panose="030F0702030302020204" pitchFamily="66" charset="0"/>
              </a:rPr>
              <a:t> guider et </a:t>
            </a:r>
            <a:r>
              <a:rPr lang="en-CA" sz="2800" dirty="0" err="1">
                <a:latin typeface="Comic Sans MS" panose="030F0702030302020204" pitchFamily="66" charset="0"/>
              </a:rPr>
              <a:t>t’encourager</a:t>
            </a:r>
            <a:r>
              <a:rPr lang="en-CA" sz="2800" dirty="0">
                <a:latin typeface="Comic Sans MS" panose="030F0702030302020204" pitchFamily="66" charset="0"/>
              </a:rPr>
              <a:t> à aimer, </a:t>
            </a:r>
            <a:r>
              <a:rPr lang="en-CA" sz="2800" dirty="0" err="1">
                <a:latin typeface="Comic Sans MS" panose="030F0702030302020204" pitchFamily="66" charset="0"/>
              </a:rPr>
              <a:t>t’aimer</a:t>
            </a:r>
            <a:r>
              <a:rPr lang="en-CA" sz="2800" dirty="0">
                <a:latin typeface="Comic Sans MS" panose="030F0702030302020204" pitchFamily="66" charset="0"/>
              </a:rPr>
              <a:t> </a:t>
            </a:r>
            <a:r>
              <a:rPr lang="en-CA" sz="2800" dirty="0" err="1">
                <a:latin typeface="Comic Sans MS" panose="030F0702030302020204" pitchFamily="66" charset="0"/>
              </a:rPr>
              <a:t>toi-même</a:t>
            </a:r>
            <a:r>
              <a:rPr lang="en-CA" sz="2800" dirty="0">
                <a:latin typeface="Comic Sans MS" panose="030F0702030302020204" pitchFamily="66" charset="0"/>
              </a:rPr>
              <a:t>, aimer les </a:t>
            </a:r>
            <a:r>
              <a:rPr lang="en-CA" sz="2800" dirty="0" err="1">
                <a:latin typeface="Comic Sans MS" panose="030F0702030302020204" pitchFamily="66" charset="0"/>
              </a:rPr>
              <a:t>autres</a:t>
            </a:r>
            <a:r>
              <a:rPr lang="en-CA" sz="2800" dirty="0">
                <a:latin typeface="Comic Sans MS" panose="030F0702030302020204" pitchFamily="66" charset="0"/>
              </a:rPr>
              <a:t> et aimer Dieu </a:t>
            </a:r>
            <a:r>
              <a:rPr lang="en-CA" sz="2800" dirty="0" err="1">
                <a:latin typeface="Comic Sans MS" panose="030F0702030302020204" pitchFamily="66" charset="0"/>
              </a:rPr>
              <a:t>comme</a:t>
            </a:r>
            <a:r>
              <a:rPr lang="en-CA" sz="2800" dirty="0">
                <a:latin typeface="Comic Sans MS" panose="030F0702030302020204" pitchFamily="66" charset="0"/>
              </a:rPr>
              <a:t> Lui </a:t>
            </a:r>
            <a:r>
              <a:rPr lang="en-CA" sz="2800" dirty="0" err="1">
                <a:latin typeface="Comic Sans MS" panose="030F0702030302020204" pitchFamily="66" charset="0"/>
              </a:rPr>
              <a:t>t’aime</a:t>
            </a:r>
            <a:r>
              <a:rPr lang="en-CA" sz="2400" dirty="0">
                <a:latin typeface="Comic Sans MS" panose="030F0702030302020204" pitchFamily="66" charset="0"/>
              </a:rPr>
              <a:t>. </a:t>
            </a:r>
          </a:p>
        </p:txBody>
      </p:sp>
    </p:spTree>
    <p:extLst>
      <p:ext uri="{BB962C8B-B14F-4D97-AF65-F5344CB8AC3E}">
        <p14:creationId xmlns:p14="http://schemas.microsoft.com/office/powerpoint/2010/main" val="986182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FF48F-CB84-4759-8C49-5CC756E196B5}"/>
              </a:ext>
            </a:extLst>
          </p:cNvPr>
          <p:cNvSpPr>
            <a:spLocks noGrp="1"/>
          </p:cNvSpPr>
          <p:nvPr>
            <p:ph type="title"/>
          </p:nvPr>
        </p:nvSpPr>
        <p:spPr>
          <a:xfrm>
            <a:off x="1097280" y="286603"/>
            <a:ext cx="10058400" cy="1450757"/>
          </a:xfrm>
        </p:spPr>
        <p:txBody>
          <a:bodyPr vert="horz" lIns="91440" tIns="45720" rIns="91440" bIns="45720" rtlCol="0" anchor="b">
            <a:normAutofit/>
          </a:bodyPr>
          <a:lstStyle/>
          <a:p>
            <a:pPr algn="ctr"/>
            <a:r>
              <a:rPr lang="fr-CA" dirty="0"/>
              <a:t>Ma confirmation</a:t>
            </a:r>
            <a:endParaRPr lang="en-CA" dirty="0"/>
          </a:p>
        </p:txBody>
      </p:sp>
      <p:pic>
        <p:nvPicPr>
          <p:cNvPr id="4098" name="Picture 2" descr="Visite de Monseigneur Richard Smith - 21 octobre 2018 – Paroisse Saint  Joachim">
            <a:extLst>
              <a:ext uri="{FF2B5EF4-FFF2-40B4-BE49-F238E27FC236}">
                <a16:creationId xmlns:a16="http://schemas.microsoft.com/office/drawing/2014/main" id="{516367AD-BC3E-4538-9E03-DA88BE25D3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6" r="1" b="39207"/>
          <a:stretch/>
        </p:blipFill>
        <p:spPr bwMode="auto">
          <a:xfrm>
            <a:off x="1097280" y="2120900"/>
            <a:ext cx="4639736" cy="3748193"/>
          </a:xfrm>
          <a:prstGeom prst="rect">
            <a:avLst/>
          </a:prstGeom>
          <a:solidFill>
            <a:srgbClr val="FFFFFF"/>
          </a:solidFill>
        </p:spPr>
      </p:pic>
      <p:sp>
        <p:nvSpPr>
          <p:cNvPr id="4" name="ZoneTexte 3">
            <a:extLst>
              <a:ext uri="{FF2B5EF4-FFF2-40B4-BE49-F238E27FC236}">
                <a16:creationId xmlns:a16="http://schemas.microsoft.com/office/drawing/2014/main" id="{F6FB2FC8-917A-4EC1-8DA2-6AA74A3EC6C7}"/>
              </a:ext>
            </a:extLst>
          </p:cNvPr>
          <p:cNvSpPr txBox="1"/>
          <p:nvPr/>
        </p:nvSpPr>
        <p:spPr>
          <a:xfrm>
            <a:off x="6285124" y="2137792"/>
            <a:ext cx="5104925" cy="3748194"/>
          </a:xfrm>
          <a:prstGeom prst="rect">
            <a:avLst/>
          </a:prstGeom>
        </p:spPr>
        <p:txBody>
          <a:bodyPr vert="horz" lIns="0" tIns="45720" rIns="0" bIns="45720" rtlCol="0">
            <a:noAutofit/>
          </a:bodyPr>
          <a:lstStyle/>
          <a:p>
            <a:pPr marL="285750" indent="-285750">
              <a:spcAft>
                <a:spcPts val="600"/>
              </a:spcAft>
              <a:buFont typeface="Calibri" panose="020F0502020204030204" pitchFamily="34" charset="0"/>
              <a:buChar char="•"/>
            </a:pPr>
            <a:r>
              <a:rPr lang="en-CA" sz="2200" b="1" dirty="0">
                <a:solidFill>
                  <a:schemeClr val="tx1">
                    <a:lumMod val="75000"/>
                    <a:lumOff val="25000"/>
                  </a:schemeClr>
                </a:solidFill>
                <a:latin typeface="Comic Sans MS" panose="030F0702030302020204" pitchFamily="66" charset="0"/>
              </a:rPr>
              <a:t>Tu vas </a:t>
            </a:r>
            <a:r>
              <a:rPr lang="en-CA" sz="2200" b="1" dirty="0" err="1">
                <a:solidFill>
                  <a:schemeClr val="tx1">
                    <a:lumMod val="75000"/>
                    <a:lumOff val="25000"/>
                  </a:schemeClr>
                </a:solidFill>
                <a:latin typeface="Comic Sans MS" panose="030F0702030302020204" pitchFamily="66" charset="0"/>
              </a:rPr>
              <a:t>recevoir</a:t>
            </a:r>
            <a:r>
              <a:rPr lang="en-CA" sz="2200" b="1" dirty="0">
                <a:solidFill>
                  <a:schemeClr val="tx1">
                    <a:lumMod val="75000"/>
                    <a:lumOff val="25000"/>
                  </a:schemeClr>
                </a:solidFill>
                <a:latin typeface="Comic Sans MS" panose="030F0702030302020204" pitchFamily="66" charset="0"/>
              </a:rPr>
              <a:t> le </a:t>
            </a:r>
            <a:r>
              <a:rPr lang="en-CA" sz="2200" b="1" dirty="0" err="1">
                <a:solidFill>
                  <a:schemeClr val="tx1">
                    <a:lumMod val="75000"/>
                    <a:lumOff val="25000"/>
                  </a:schemeClr>
                </a:solidFill>
                <a:latin typeface="Comic Sans MS" panose="030F0702030302020204" pitchFamily="66" charset="0"/>
              </a:rPr>
              <a:t>sacrement</a:t>
            </a:r>
            <a:r>
              <a:rPr lang="en-CA" sz="2200" b="1" dirty="0">
                <a:solidFill>
                  <a:schemeClr val="tx1">
                    <a:lumMod val="75000"/>
                    <a:lumOff val="25000"/>
                  </a:schemeClr>
                </a:solidFill>
                <a:latin typeface="Comic Sans MS" panose="030F0702030302020204" pitchFamily="66" charset="0"/>
              </a:rPr>
              <a:t> de confirmation  pendant </a:t>
            </a:r>
            <a:r>
              <a:rPr lang="en-CA" sz="2200" b="1" dirty="0" err="1">
                <a:solidFill>
                  <a:schemeClr val="tx1">
                    <a:lumMod val="75000"/>
                    <a:lumOff val="25000"/>
                  </a:schemeClr>
                </a:solidFill>
                <a:latin typeface="Comic Sans MS" panose="030F0702030302020204" pitchFamily="66" charset="0"/>
              </a:rPr>
              <a:t>une</a:t>
            </a:r>
            <a:r>
              <a:rPr lang="en-CA" sz="2200" b="1" dirty="0">
                <a:solidFill>
                  <a:schemeClr val="tx1">
                    <a:lumMod val="75000"/>
                    <a:lumOff val="25000"/>
                  </a:schemeClr>
                </a:solidFill>
                <a:latin typeface="Comic Sans MS" panose="030F0702030302020204" pitchFamily="66" charset="0"/>
              </a:rPr>
              <a:t> </a:t>
            </a:r>
            <a:r>
              <a:rPr lang="en-CA" sz="2200" b="1" dirty="0" err="1">
                <a:solidFill>
                  <a:schemeClr val="tx1">
                    <a:lumMod val="75000"/>
                    <a:lumOff val="25000"/>
                  </a:schemeClr>
                </a:solidFill>
                <a:latin typeface="Comic Sans MS" panose="030F0702030302020204" pitchFamily="66" charset="0"/>
              </a:rPr>
              <a:t>messe</a:t>
            </a:r>
            <a:r>
              <a:rPr lang="en-CA" sz="2200" b="1" dirty="0">
                <a:solidFill>
                  <a:schemeClr val="tx1">
                    <a:lumMod val="75000"/>
                    <a:lumOff val="25000"/>
                  </a:schemeClr>
                </a:solidFill>
                <a:latin typeface="Comic Sans MS" panose="030F0702030302020204" pitchFamily="66" charset="0"/>
              </a:rPr>
              <a:t>: la </a:t>
            </a:r>
            <a:r>
              <a:rPr lang="en-CA" sz="2200" b="1" dirty="0" err="1">
                <a:solidFill>
                  <a:schemeClr val="tx1">
                    <a:lumMod val="75000"/>
                    <a:lumOff val="25000"/>
                  </a:schemeClr>
                </a:solidFill>
                <a:latin typeface="Comic Sans MS" panose="030F0702030302020204" pitchFamily="66" charset="0"/>
              </a:rPr>
              <a:t>messe</a:t>
            </a:r>
            <a:r>
              <a:rPr lang="en-CA" sz="2200" b="1" dirty="0">
                <a:solidFill>
                  <a:schemeClr val="tx1">
                    <a:lumMod val="75000"/>
                    <a:lumOff val="25000"/>
                  </a:schemeClr>
                </a:solidFill>
                <a:latin typeface="Comic Sans MS" panose="030F0702030302020204" pitchFamily="66" charset="0"/>
              </a:rPr>
              <a:t> de la confirmation</a:t>
            </a:r>
            <a:r>
              <a:rPr lang="en-CA" sz="2200" dirty="0">
                <a:solidFill>
                  <a:schemeClr val="tx1">
                    <a:lumMod val="75000"/>
                    <a:lumOff val="25000"/>
                  </a:schemeClr>
                </a:solidFill>
                <a:latin typeface="Comic Sans MS" panose="030F0702030302020204" pitchFamily="66" charset="0"/>
              </a:rPr>
              <a:t>. </a:t>
            </a:r>
          </a:p>
          <a:p>
            <a:pPr marL="285750" indent="-285750">
              <a:spcAft>
                <a:spcPts val="600"/>
              </a:spcAft>
              <a:buFont typeface="Calibri" panose="020F0502020204030204" pitchFamily="34" charset="0"/>
              <a:buChar char="•"/>
            </a:pPr>
            <a:endParaRPr lang="en-CA" sz="2200" b="1" dirty="0">
              <a:solidFill>
                <a:schemeClr val="tx1">
                  <a:lumMod val="75000"/>
                  <a:lumOff val="25000"/>
                </a:schemeClr>
              </a:solidFill>
              <a:latin typeface="Comic Sans MS" panose="030F0702030302020204" pitchFamily="66" charset="0"/>
            </a:endParaRPr>
          </a:p>
          <a:p>
            <a:pPr marL="285750" indent="-285750">
              <a:spcAft>
                <a:spcPts val="600"/>
              </a:spcAft>
              <a:buFont typeface="Calibri" panose="020F0502020204030204" pitchFamily="34" charset="0"/>
              <a:buChar char="•"/>
            </a:pPr>
            <a:r>
              <a:rPr lang="en-CA" sz="2200" b="1" dirty="0" err="1">
                <a:solidFill>
                  <a:schemeClr val="tx1">
                    <a:lumMod val="75000"/>
                    <a:lumOff val="25000"/>
                  </a:schemeClr>
                </a:solidFill>
                <a:latin typeface="Comic Sans MS" panose="030F0702030302020204" pitchFamily="66" charset="0"/>
              </a:rPr>
              <a:t>Normalement</a:t>
            </a:r>
            <a:r>
              <a:rPr lang="en-CA" sz="2200" b="1" dirty="0">
                <a:solidFill>
                  <a:schemeClr val="tx1">
                    <a:lumMod val="75000"/>
                    <a:lumOff val="25000"/>
                  </a:schemeClr>
                </a:solidFill>
                <a:latin typeface="Comic Sans MS" panose="030F0702030302020204" pitchFamily="66" charset="0"/>
              </a:rPr>
              <a:t>, </a:t>
            </a:r>
            <a:r>
              <a:rPr lang="en-CA" sz="2200" b="1" dirty="0" err="1">
                <a:solidFill>
                  <a:schemeClr val="tx1">
                    <a:lumMod val="75000"/>
                    <a:lumOff val="25000"/>
                  </a:schemeClr>
                </a:solidFill>
                <a:latin typeface="Comic Sans MS" panose="030F0702030302020204" pitchFamily="66" charset="0"/>
              </a:rPr>
              <a:t>c’est</a:t>
            </a:r>
            <a:r>
              <a:rPr lang="en-CA" sz="2200" b="1" dirty="0">
                <a:solidFill>
                  <a:schemeClr val="tx1">
                    <a:lumMod val="75000"/>
                    <a:lumOff val="25000"/>
                  </a:schemeClr>
                </a:solidFill>
                <a:latin typeface="Comic Sans MS" panose="030F0702030302020204" pitchFamily="66" charset="0"/>
              </a:rPr>
              <a:t> </a:t>
            </a:r>
            <a:r>
              <a:rPr lang="en-CA" sz="2200" b="1" dirty="0" err="1">
                <a:solidFill>
                  <a:schemeClr val="tx1">
                    <a:lumMod val="75000"/>
                    <a:lumOff val="25000"/>
                  </a:schemeClr>
                </a:solidFill>
                <a:latin typeface="Comic Sans MS" panose="030F0702030302020204" pitchFamily="66" charset="0"/>
              </a:rPr>
              <a:t>l’évêque</a:t>
            </a:r>
            <a:r>
              <a:rPr lang="en-CA" sz="2200" b="1" dirty="0">
                <a:solidFill>
                  <a:schemeClr val="tx1">
                    <a:lumMod val="75000"/>
                    <a:lumOff val="25000"/>
                  </a:schemeClr>
                </a:solidFill>
                <a:latin typeface="Comic Sans MS" panose="030F0702030302020204" pitchFamily="66" charset="0"/>
              </a:rPr>
              <a:t> Monseigneur Smith qui </a:t>
            </a:r>
            <a:r>
              <a:rPr lang="en-CA" sz="2200" b="1" dirty="0" err="1">
                <a:solidFill>
                  <a:schemeClr val="tx1">
                    <a:lumMod val="75000"/>
                    <a:lumOff val="25000"/>
                  </a:schemeClr>
                </a:solidFill>
                <a:latin typeface="Comic Sans MS" panose="030F0702030302020204" pitchFamily="66" charset="0"/>
              </a:rPr>
              <a:t>aurait</a:t>
            </a:r>
            <a:r>
              <a:rPr lang="en-CA" sz="2200" b="1" dirty="0">
                <a:solidFill>
                  <a:schemeClr val="tx1">
                    <a:lumMod val="75000"/>
                    <a:lumOff val="25000"/>
                  </a:schemeClr>
                </a:solidFill>
                <a:latin typeface="Comic Sans MS" panose="030F0702030302020204" pitchFamily="66" charset="0"/>
              </a:rPr>
              <a:t> </a:t>
            </a:r>
            <a:r>
              <a:rPr lang="en-CA" sz="2200" b="1" dirty="0" err="1">
                <a:solidFill>
                  <a:schemeClr val="tx1">
                    <a:lumMod val="75000"/>
                    <a:lumOff val="25000"/>
                  </a:schemeClr>
                </a:solidFill>
                <a:latin typeface="Comic Sans MS" panose="030F0702030302020204" pitchFamily="66" charset="0"/>
              </a:rPr>
              <a:t>dû</a:t>
            </a:r>
            <a:r>
              <a:rPr lang="en-CA" sz="2200" b="1" dirty="0">
                <a:solidFill>
                  <a:schemeClr val="tx1">
                    <a:lumMod val="75000"/>
                    <a:lumOff val="25000"/>
                  </a:schemeClr>
                </a:solidFill>
                <a:latin typeface="Comic Sans MS" panose="030F0702030302020204" pitchFamily="66" charset="0"/>
              </a:rPr>
              <a:t> </a:t>
            </a:r>
            <a:r>
              <a:rPr lang="en-CA" sz="2200" b="1" dirty="0" err="1">
                <a:solidFill>
                  <a:schemeClr val="tx1">
                    <a:lumMod val="75000"/>
                    <a:lumOff val="25000"/>
                  </a:schemeClr>
                </a:solidFill>
                <a:latin typeface="Comic Sans MS" panose="030F0702030302020204" pitchFamily="66" charset="0"/>
              </a:rPr>
              <a:t>te</a:t>
            </a:r>
            <a:r>
              <a:rPr lang="en-CA" sz="2200" b="1" dirty="0">
                <a:solidFill>
                  <a:schemeClr val="tx1">
                    <a:lumMod val="75000"/>
                    <a:lumOff val="25000"/>
                  </a:schemeClr>
                </a:solidFill>
                <a:latin typeface="Comic Sans MS" panose="030F0702030302020204" pitchFamily="66" charset="0"/>
              </a:rPr>
              <a:t> donner le </a:t>
            </a:r>
            <a:r>
              <a:rPr lang="en-CA" sz="2200" b="1" dirty="0" err="1">
                <a:solidFill>
                  <a:schemeClr val="tx1">
                    <a:lumMod val="75000"/>
                    <a:lumOff val="25000"/>
                  </a:schemeClr>
                </a:solidFill>
                <a:latin typeface="Comic Sans MS" panose="030F0702030302020204" pitchFamily="66" charset="0"/>
              </a:rPr>
              <a:t>sacrement</a:t>
            </a:r>
            <a:r>
              <a:rPr lang="en-CA" sz="2200" b="1" dirty="0">
                <a:solidFill>
                  <a:schemeClr val="tx1">
                    <a:lumMod val="75000"/>
                    <a:lumOff val="25000"/>
                  </a:schemeClr>
                </a:solidFill>
                <a:latin typeface="Comic Sans MS" panose="030F0702030302020204" pitchFamily="66" charset="0"/>
              </a:rPr>
              <a:t>, </a:t>
            </a:r>
            <a:r>
              <a:rPr lang="en-CA" sz="2200" b="1" dirty="0" err="1">
                <a:solidFill>
                  <a:schemeClr val="tx1">
                    <a:lumMod val="75000"/>
                    <a:lumOff val="25000"/>
                  </a:schemeClr>
                </a:solidFill>
                <a:latin typeface="Comic Sans MS" panose="030F0702030302020204" pitchFamily="66" charset="0"/>
              </a:rPr>
              <a:t>mais</a:t>
            </a:r>
            <a:r>
              <a:rPr lang="en-CA" sz="2200" b="1" dirty="0">
                <a:solidFill>
                  <a:schemeClr val="tx1">
                    <a:lumMod val="75000"/>
                    <a:lumOff val="25000"/>
                  </a:schemeClr>
                </a:solidFill>
                <a:latin typeface="Comic Sans MS" panose="030F0702030302020204" pitchFamily="66" charset="0"/>
              </a:rPr>
              <a:t> </a:t>
            </a:r>
            <a:r>
              <a:rPr lang="en-CA" sz="2200" b="1" dirty="0" err="1">
                <a:solidFill>
                  <a:schemeClr val="tx1">
                    <a:lumMod val="75000"/>
                    <a:lumOff val="25000"/>
                  </a:schemeClr>
                </a:solidFill>
                <a:latin typeface="Comic Sans MS" panose="030F0702030302020204" pitchFamily="66" charset="0"/>
              </a:rPr>
              <a:t>cette</a:t>
            </a:r>
            <a:r>
              <a:rPr lang="en-CA" sz="2200" b="1" dirty="0">
                <a:solidFill>
                  <a:schemeClr val="tx1">
                    <a:lumMod val="75000"/>
                    <a:lumOff val="25000"/>
                  </a:schemeClr>
                </a:solidFill>
                <a:latin typeface="Comic Sans MS" panose="030F0702030302020204" pitchFamily="66" charset="0"/>
              </a:rPr>
              <a:t> </a:t>
            </a:r>
            <a:r>
              <a:rPr lang="en-CA" sz="2200" b="1" dirty="0" err="1">
                <a:solidFill>
                  <a:schemeClr val="tx1">
                    <a:lumMod val="75000"/>
                    <a:lumOff val="25000"/>
                  </a:schemeClr>
                </a:solidFill>
                <a:latin typeface="Comic Sans MS" panose="030F0702030302020204" pitchFamily="66" charset="0"/>
              </a:rPr>
              <a:t>année</a:t>
            </a:r>
            <a:r>
              <a:rPr lang="en-CA" sz="2200" b="1" dirty="0">
                <a:solidFill>
                  <a:schemeClr val="tx1">
                    <a:lumMod val="75000"/>
                    <a:lumOff val="25000"/>
                  </a:schemeClr>
                </a:solidFill>
                <a:latin typeface="Comic Sans MS" panose="030F0702030302020204" pitchFamily="66" charset="0"/>
              </a:rPr>
              <a:t> à cause de la Covid, </a:t>
            </a:r>
            <a:r>
              <a:rPr lang="en-CA" sz="2200" b="1" dirty="0" err="1">
                <a:solidFill>
                  <a:schemeClr val="tx1">
                    <a:lumMod val="75000"/>
                    <a:lumOff val="25000"/>
                  </a:schemeClr>
                </a:solidFill>
                <a:latin typeface="Comic Sans MS" panose="030F0702030302020204" pitchFamily="66" charset="0"/>
              </a:rPr>
              <a:t>l’évêque</a:t>
            </a:r>
            <a:r>
              <a:rPr lang="en-CA" sz="2200" b="1" dirty="0">
                <a:solidFill>
                  <a:schemeClr val="tx1">
                    <a:lumMod val="75000"/>
                    <a:lumOff val="25000"/>
                  </a:schemeClr>
                </a:solidFill>
                <a:latin typeface="Comic Sans MS" panose="030F0702030302020204" pitchFamily="66" charset="0"/>
              </a:rPr>
              <a:t> a </a:t>
            </a:r>
            <a:r>
              <a:rPr lang="en-CA" sz="2200" b="1" dirty="0" err="1">
                <a:solidFill>
                  <a:schemeClr val="tx1">
                    <a:lumMod val="75000"/>
                    <a:lumOff val="25000"/>
                  </a:schemeClr>
                </a:solidFill>
                <a:latin typeface="Comic Sans MS" panose="030F0702030302020204" pitchFamily="66" charset="0"/>
              </a:rPr>
              <a:t>demandé</a:t>
            </a:r>
            <a:r>
              <a:rPr lang="en-CA" sz="2200" b="1" dirty="0">
                <a:solidFill>
                  <a:schemeClr val="tx1">
                    <a:lumMod val="75000"/>
                    <a:lumOff val="25000"/>
                  </a:schemeClr>
                </a:solidFill>
                <a:latin typeface="Comic Sans MS" panose="030F0702030302020204" pitchFamily="66" charset="0"/>
              </a:rPr>
              <a:t> aux </a:t>
            </a:r>
            <a:r>
              <a:rPr lang="en-CA" sz="2200" b="1" dirty="0" err="1">
                <a:solidFill>
                  <a:schemeClr val="tx1">
                    <a:lumMod val="75000"/>
                    <a:lumOff val="25000"/>
                  </a:schemeClr>
                </a:solidFill>
                <a:latin typeface="Comic Sans MS" panose="030F0702030302020204" pitchFamily="66" charset="0"/>
              </a:rPr>
              <a:t>curés</a:t>
            </a:r>
            <a:r>
              <a:rPr lang="en-CA" sz="2200" b="1" dirty="0">
                <a:solidFill>
                  <a:schemeClr val="tx1">
                    <a:lumMod val="75000"/>
                    <a:lumOff val="25000"/>
                  </a:schemeClr>
                </a:solidFill>
                <a:latin typeface="Comic Sans MS" panose="030F0702030302020204" pitchFamily="66" charset="0"/>
              </a:rPr>
              <a:t> de </a:t>
            </a:r>
            <a:r>
              <a:rPr lang="en-CA" sz="2200" b="1" dirty="0" err="1">
                <a:solidFill>
                  <a:schemeClr val="tx1">
                    <a:lumMod val="75000"/>
                    <a:lumOff val="25000"/>
                  </a:schemeClr>
                </a:solidFill>
                <a:latin typeface="Comic Sans MS" panose="030F0702030302020204" pitchFamily="66" charset="0"/>
              </a:rPr>
              <a:t>paroisse</a:t>
            </a:r>
            <a:r>
              <a:rPr lang="en-CA" sz="2200" b="1" dirty="0">
                <a:solidFill>
                  <a:schemeClr val="tx1">
                    <a:lumMod val="75000"/>
                    <a:lumOff val="25000"/>
                  </a:schemeClr>
                </a:solidFill>
                <a:latin typeface="Comic Sans MS" panose="030F0702030302020204" pitchFamily="66" charset="0"/>
              </a:rPr>
              <a:t>  de donner le </a:t>
            </a:r>
            <a:r>
              <a:rPr lang="en-CA" sz="2200" b="1" dirty="0" err="1">
                <a:solidFill>
                  <a:schemeClr val="tx1">
                    <a:lumMod val="75000"/>
                    <a:lumOff val="25000"/>
                  </a:schemeClr>
                </a:solidFill>
                <a:latin typeface="Comic Sans MS" panose="030F0702030302020204" pitchFamily="66" charset="0"/>
              </a:rPr>
              <a:t>sacrement</a:t>
            </a:r>
            <a:r>
              <a:rPr lang="en-CA" sz="2200" b="1" dirty="0">
                <a:solidFill>
                  <a:schemeClr val="tx1">
                    <a:lumMod val="75000"/>
                    <a:lumOff val="25000"/>
                  </a:schemeClr>
                </a:solidFill>
                <a:latin typeface="Comic Sans MS" panose="030F0702030302020204" pitchFamily="66" charset="0"/>
              </a:rPr>
              <a:t> de confirmation. </a:t>
            </a:r>
            <a:r>
              <a:rPr lang="en-CA" sz="2200" dirty="0">
                <a:solidFill>
                  <a:schemeClr val="tx1">
                    <a:lumMod val="75000"/>
                    <a:lumOff val="25000"/>
                  </a:schemeClr>
                </a:solidFill>
                <a:latin typeface="Comic Sans MS" panose="030F0702030302020204" pitchFamily="66" charset="0"/>
              </a:rPr>
              <a:t> </a:t>
            </a:r>
          </a:p>
        </p:txBody>
      </p:sp>
      <p:sp>
        <p:nvSpPr>
          <p:cNvPr id="3" name="Espace réservé de la date 2">
            <a:extLst>
              <a:ext uri="{FF2B5EF4-FFF2-40B4-BE49-F238E27FC236}">
                <a16:creationId xmlns:a16="http://schemas.microsoft.com/office/drawing/2014/main" id="{EA8DB477-97C8-4781-B0D7-547201AE0B2B}"/>
              </a:ext>
            </a:extLst>
          </p:cNvPr>
          <p:cNvSpPr>
            <a:spLocks noGrp="1"/>
          </p:cNvSpPr>
          <p:nvPr>
            <p:ph type="dt" sz="half" idx="10"/>
          </p:nvPr>
        </p:nvSpPr>
        <p:spPr>
          <a:xfrm>
            <a:off x="8218426" y="6446838"/>
            <a:ext cx="2584850" cy="365125"/>
          </a:xfrm>
        </p:spPr>
        <p:txBody>
          <a:bodyPr vert="horz" lIns="91440" tIns="45720" rIns="91440" bIns="45720" rtlCol="0" anchor="ctr">
            <a:normAutofit/>
          </a:bodyPr>
          <a:lstStyle/>
          <a:p>
            <a:pPr>
              <a:spcAft>
                <a:spcPts val="600"/>
              </a:spcAft>
            </a:pPr>
            <a:fld id="{63595C77-250B-4737-9E4A-69E5939CBC16}" type="datetime1">
              <a:rPr lang="fr-FR" smtClean="0"/>
              <a:pPr>
                <a:spcAft>
                  <a:spcPts val="600"/>
                </a:spcAft>
              </a:pPr>
              <a:t>29/03/2021</a:t>
            </a:fld>
            <a:endParaRPr lang="en-US"/>
          </a:p>
        </p:txBody>
      </p:sp>
    </p:spTree>
    <p:extLst>
      <p:ext uri="{BB962C8B-B14F-4D97-AF65-F5344CB8AC3E}">
        <p14:creationId xmlns:p14="http://schemas.microsoft.com/office/powerpoint/2010/main" val="3235067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FF48F-CB84-4759-8C49-5CC756E196B5}"/>
              </a:ext>
            </a:extLst>
          </p:cNvPr>
          <p:cNvSpPr>
            <a:spLocks noGrp="1"/>
          </p:cNvSpPr>
          <p:nvPr>
            <p:ph type="title"/>
          </p:nvPr>
        </p:nvSpPr>
        <p:spPr>
          <a:xfrm>
            <a:off x="1097280" y="286603"/>
            <a:ext cx="10058400" cy="1107191"/>
          </a:xfrm>
        </p:spPr>
        <p:txBody>
          <a:bodyPr/>
          <a:lstStyle/>
          <a:p>
            <a:pPr algn="ctr"/>
            <a:r>
              <a:rPr lang="fr-CA" dirty="0"/>
              <a:t>Ma confirmation</a:t>
            </a:r>
            <a:endParaRPr lang="en-CA" dirty="0"/>
          </a:p>
        </p:txBody>
      </p:sp>
      <p:sp>
        <p:nvSpPr>
          <p:cNvPr id="3" name="Espace réservé de la date 2">
            <a:extLst>
              <a:ext uri="{FF2B5EF4-FFF2-40B4-BE49-F238E27FC236}">
                <a16:creationId xmlns:a16="http://schemas.microsoft.com/office/drawing/2014/main" id="{EA8DB477-97C8-4781-B0D7-547201AE0B2B}"/>
              </a:ext>
            </a:extLst>
          </p:cNvPr>
          <p:cNvSpPr>
            <a:spLocks noGrp="1"/>
          </p:cNvSpPr>
          <p:nvPr>
            <p:ph type="dt" sz="half" idx="10"/>
          </p:nvPr>
        </p:nvSpPr>
        <p:spPr/>
        <p:txBody>
          <a:bodyPr/>
          <a:lstStyle/>
          <a:p>
            <a:pPr rtl="0"/>
            <a:fld id="{63595C77-250B-4737-9E4A-69E5939CBC16}" type="datetime1">
              <a:rPr lang="fr-FR" smtClean="0"/>
              <a:t>29/03/2021</a:t>
            </a:fld>
            <a:endParaRPr lang="en-US" dirty="0"/>
          </a:p>
        </p:txBody>
      </p:sp>
      <p:sp>
        <p:nvSpPr>
          <p:cNvPr id="4" name="ZoneTexte 3">
            <a:extLst>
              <a:ext uri="{FF2B5EF4-FFF2-40B4-BE49-F238E27FC236}">
                <a16:creationId xmlns:a16="http://schemas.microsoft.com/office/drawing/2014/main" id="{F6FB2FC8-917A-4EC1-8DA2-6AA74A3EC6C7}"/>
              </a:ext>
            </a:extLst>
          </p:cNvPr>
          <p:cNvSpPr txBox="1"/>
          <p:nvPr/>
        </p:nvSpPr>
        <p:spPr>
          <a:xfrm>
            <a:off x="422577" y="2391474"/>
            <a:ext cx="11567603" cy="3108543"/>
          </a:xfrm>
          <a:prstGeom prst="rect">
            <a:avLst/>
          </a:prstGeom>
          <a:noFill/>
        </p:spPr>
        <p:txBody>
          <a:bodyPr wrap="square" rtlCol="0">
            <a:spAutoFit/>
          </a:bodyPr>
          <a:lstStyle/>
          <a:p>
            <a:pPr marL="285750" indent="-285750">
              <a:buFont typeface="Arial" panose="020B0604020202020204" pitchFamily="34" charset="0"/>
              <a:buChar char="•"/>
            </a:pPr>
            <a:r>
              <a:rPr lang="en-CA" sz="2800" b="1" dirty="0">
                <a:solidFill>
                  <a:schemeClr val="accent1"/>
                </a:solidFill>
                <a:latin typeface="Comic Sans MS" panose="030F0702030302020204" pitchFamily="66" charset="0"/>
              </a:rPr>
              <a:t>La </a:t>
            </a:r>
            <a:r>
              <a:rPr lang="en-CA" sz="2800" b="1" dirty="0" err="1">
                <a:solidFill>
                  <a:schemeClr val="accent1"/>
                </a:solidFill>
                <a:latin typeface="Comic Sans MS" panose="030F0702030302020204" pitchFamily="66" charset="0"/>
              </a:rPr>
              <a:t>messe</a:t>
            </a:r>
            <a:r>
              <a:rPr lang="en-CA" sz="2800" b="1" dirty="0">
                <a:solidFill>
                  <a:schemeClr val="accent1"/>
                </a:solidFill>
                <a:latin typeface="Comic Sans MS" panose="030F0702030302020204" pitchFamily="66" charset="0"/>
              </a:rPr>
              <a:t> de confirmation commence </a:t>
            </a:r>
            <a:r>
              <a:rPr lang="en-CA" sz="2800" b="1" dirty="0" err="1">
                <a:solidFill>
                  <a:schemeClr val="accent1"/>
                </a:solidFill>
                <a:latin typeface="Comic Sans MS" panose="030F0702030302020204" pitchFamily="66" charset="0"/>
              </a:rPr>
              <a:t>comme</a:t>
            </a:r>
            <a:r>
              <a:rPr lang="en-CA" sz="2800" b="1" dirty="0">
                <a:solidFill>
                  <a:schemeClr val="accent1"/>
                </a:solidFill>
                <a:latin typeface="Comic Sans MS" panose="030F0702030302020204" pitchFamily="66" charset="0"/>
              </a:rPr>
              <a:t> </a:t>
            </a:r>
            <a:r>
              <a:rPr lang="en-CA" sz="2800" b="1" dirty="0" err="1">
                <a:solidFill>
                  <a:schemeClr val="accent1"/>
                </a:solidFill>
                <a:latin typeface="Comic Sans MS" panose="030F0702030302020204" pitchFamily="66" charset="0"/>
              </a:rPr>
              <a:t>une</a:t>
            </a:r>
            <a:r>
              <a:rPr lang="en-CA" sz="2800" b="1" dirty="0">
                <a:solidFill>
                  <a:schemeClr val="accent1"/>
                </a:solidFill>
                <a:latin typeface="Comic Sans MS" panose="030F0702030302020204" pitchFamily="66" charset="0"/>
              </a:rPr>
              <a:t> </a:t>
            </a:r>
            <a:r>
              <a:rPr lang="en-CA" sz="2800" b="1" dirty="0" err="1">
                <a:solidFill>
                  <a:schemeClr val="accent1"/>
                </a:solidFill>
                <a:latin typeface="Comic Sans MS" panose="030F0702030302020204" pitchFamily="66" charset="0"/>
              </a:rPr>
              <a:t>messe</a:t>
            </a:r>
            <a:r>
              <a:rPr lang="en-CA" sz="2800" b="1" dirty="0">
                <a:solidFill>
                  <a:schemeClr val="accent1"/>
                </a:solidFill>
                <a:latin typeface="Comic Sans MS" panose="030F0702030302020204" pitchFamily="66" charset="0"/>
              </a:rPr>
              <a:t> </a:t>
            </a:r>
            <a:r>
              <a:rPr lang="en-CA" sz="2800" b="1" dirty="0" err="1">
                <a:solidFill>
                  <a:schemeClr val="accent1"/>
                </a:solidFill>
                <a:latin typeface="Comic Sans MS" panose="030F0702030302020204" pitchFamily="66" charset="0"/>
              </a:rPr>
              <a:t>normale</a:t>
            </a:r>
            <a:r>
              <a:rPr lang="en-CA" sz="2800" b="1" dirty="0">
                <a:solidFill>
                  <a:schemeClr val="accent1"/>
                </a:solidFill>
                <a:latin typeface="Comic Sans MS" panose="030F0702030302020204" pitchFamily="66" charset="0"/>
              </a:rPr>
              <a:t>, avec le </a:t>
            </a:r>
            <a:r>
              <a:rPr lang="en-CA" sz="2800" b="1" dirty="0" err="1">
                <a:solidFill>
                  <a:schemeClr val="accent1"/>
                </a:solidFill>
                <a:latin typeface="Comic Sans MS" panose="030F0702030302020204" pitchFamily="66" charset="0"/>
              </a:rPr>
              <a:t>rassemblement</a:t>
            </a:r>
            <a:r>
              <a:rPr lang="en-CA" sz="2800" b="1" dirty="0">
                <a:solidFill>
                  <a:schemeClr val="accent1"/>
                </a:solidFill>
                <a:latin typeface="Comic Sans MS" panose="030F0702030302020204" pitchFamily="66" charset="0"/>
              </a:rPr>
              <a:t>, le pardon, la gloire de Dieu et la </a:t>
            </a:r>
            <a:r>
              <a:rPr lang="en-CA" sz="2800" b="1" dirty="0" err="1">
                <a:solidFill>
                  <a:schemeClr val="accent1"/>
                </a:solidFill>
                <a:latin typeface="Comic Sans MS" panose="030F0702030302020204" pitchFamily="66" charset="0"/>
              </a:rPr>
              <a:t>liturgie</a:t>
            </a:r>
            <a:r>
              <a:rPr lang="en-CA" sz="2800" b="1" dirty="0">
                <a:solidFill>
                  <a:schemeClr val="accent1"/>
                </a:solidFill>
                <a:latin typeface="Comic Sans MS" panose="030F0702030302020204" pitchFamily="66" charset="0"/>
              </a:rPr>
              <a:t> de la Parole (les lectures)</a:t>
            </a:r>
            <a:r>
              <a:rPr lang="en-CA" sz="2800" dirty="0">
                <a:solidFill>
                  <a:schemeClr val="accent1"/>
                </a:solidFill>
                <a:latin typeface="Comic Sans MS" panose="030F0702030302020204" pitchFamily="66" charset="0"/>
              </a:rPr>
              <a:t>. </a:t>
            </a:r>
          </a:p>
          <a:p>
            <a:pPr marL="285750" indent="-285750">
              <a:buFont typeface="Arial" panose="020B0604020202020204" pitchFamily="34" charset="0"/>
              <a:buChar char="•"/>
            </a:pPr>
            <a:endParaRPr lang="en-CA" sz="2800" b="1" dirty="0">
              <a:solidFill>
                <a:schemeClr val="accent1"/>
              </a:solidFill>
            </a:endParaRPr>
          </a:p>
          <a:p>
            <a:pPr marL="285750" indent="-285750">
              <a:buFont typeface="Arial" panose="020B0604020202020204" pitchFamily="34" charset="0"/>
              <a:buChar char="•"/>
            </a:pPr>
            <a:endParaRPr lang="en-CA" sz="2800" b="1" dirty="0">
              <a:solidFill>
                <a:schemeClr val="accent1"/>
              </a:solidFill>
            </a:endParaRPr>
          </a:p>
          <a:p>
            <a:pPr marL="285750" indent="-285750">
              <a:buFont typeface="Arial" panose="020B0604020202020204" pitchFamily="34" charset="0"/>
              <a:buChar char="•"/>
            </a:pPr>
            <a:r>
              <a:rPr lang="en-CA" sz="2800" b="1" dirty="0">
                <a:solidFill>
                  <a:schemeClr val="accent1"/>
                </a:solidFill>
                <a:latin typeface="Comic Sans MS" panose="030F0702030302020204" pitchFamily="66" charset="0"/>
              </a:rPr>
              <a:t>Après </a:t>
            </a:r>
            <a:r>
              <a:rPr lang="en-CA" sz="2800" b="1" dirty="0" err="1">
                <a:solidFill>
                  <a:schemeClr val="accent1"/>
                </a:solidFill>
                <a:latin typeface="Comic Sans MS" panose="030F0702030302020204" pitchFamily="66" charset="0"/>
              </a:rPr>
              <a:t>l’homélie</a:t>
            </a:r>
            <a:r>
              <a:rPr lang="en-CA" sz="2800" b="1" dirty="0">
                <a:solidFill>
                  <a:schemeClr val="accent1"/>
                </a:solidFill>
                <a:latin typeface="Comic Sans MS" panose="030F0702030302020204" pitchFamily="66" charset="0"/>
              </a:rPr>
              <a:t> et </a:t>
            </a:r>
            <a:r>
              <a:rPr lang="en-CA" sz="2800" b="1" dirty="0" err="1">
                <a:solidFill>
                  <a:schemeClr val="accent1"/>
                </a:solidFill>
                <a:latin typeface="Comic Sans MS" panose="030F0702030302020204" pitchFamily="66" charset="0"/>
              </a:rPr>
              <a:t>avant</a:t>
            </a:r>
            <a:r>
              <a:rPr lang="en-CA" sz="2800" b="1" dirty="0">
                <a:solidFill>
                  <a:schemeClr val="accent1"/>
                </a:solidFill>
                <a:latin typeface="Comic Sans MS" panose="030F0702030302020204" pitchFamily="66" charset="0"/>
              </a:rPr>
              <a:t> la </a:t>
            </a:r>
            <a:r>
              <a:rPr lang="en-CA" sz="2800" b="1" dirty="0" err="1">
                <a:solidFill>
                  <a:schemeClr val="accent1"/>
                </a:solidFill>
                <a:latin typeface="Comic Sans MS" panose="030F0702030302020204" pitchFamily="66" charset="0"/>
              </a:rPr>
              <a:t>liturgie</a:t>
            </a:r>
            <a:r>
              <a:rPr lang="en-CA" sz="2800" b="1" dirty="0">
                <a:solidFill>
                  <a:schemeClr val="accent1"/>
                </a:solidFill>
                <a:latin typeface="Comic Sans MS" panose="030F0702030302020204" pitchFamily="66" charset="0"/>
              </a:rPr>
              <a:t> </a:t>
            </a:r>
            <a:r>
              <a:rPr lang="en-CA" sz="2800" b="1" dirty="0" err="1">
                <a:solidFill>
                  <a:schemeClr val="accent1"/>
                </a:solidFill>
                <a:latin typeface="Comic Sans MS" panose="030F0702030302020204" pitchFamily="66" charset="0"/>
              </a:rPr>
              <a:t>eucharistique</a:t>
            </a:r>
            <a:r>
              <a:rPr lang="en-CA" sz="2800" b="1" dirty="0">
                <a:solidFill>
                  <a:schemeClr val="accent1"/>
                </a:solidFill>
                <a:latin typeface="Comic Sans MS" panose="030F0702030302020204" pitchFamily="66" charset="0"/>
              </a:rPr>
              <a:t> (la communion), commence la </a:t>
            </a:r>
            <a:r>
              <a:rPr lang="en-CA" sz="2800" b="1" dirty="0" err="1">
                <a:solidFill>
                  <a:schemeClr val="accent1"/>
                </a:solidFill>
                <a:latin typeface="Comic Sans MS" panose="030F0702030302020204" pitchFamily="66" charset="0"/>
              </a:rPr>
              <a:t>liturgie</a:t>
            </a:r>
            <a:r>
              <a:rPr lang="en-CA" sz="2800" b="1" dirty="0">
                <a:solidFill>
                  <a:schemeClr val="accent1"/>
                </a:solidFill>
                <a:latin typeface="Comic Sans MS" panose="030F0702030302020204" pitchFamily="66" charset="0"/>
              </a:rPr>
              <a:t> du </a:t>
            </a:r>
            <a:r>
              <a:rPr lang="en-CA" sz="2800" b="1" dirty="0" err="1">
                <a:solidFill>
                  <a:schemeClr val="accent1"/>
                </a:solidFill>
                <a:latin typeface="Comic Sans MS" panose="030F0702030302020204" pitchFamily="66" charset="0"/>
              </a:rPr>
              <a:t>sacrement</a:t>
            </a:r>
            <a:r>
              <a:rPr lang="en-CA" sz="2800" b="1" dirty="0">
                <a:solidFill>
                  <a:schemeClr val="accent1"/>
                </a:solidFill>
                <a:latin typeface="Comic Sans MS" panose="030F0702030302020204" pitchFamily="66" charset="0"/>
              </a:rPr>
              <a:t> de confirmation</a:t>
            </a:r>
            <a:r>
              <a:rPr lang="en-CA" sz="2400" dirty="0">
                <a:latin typeface="Comic Sans MS" panose="030F0702030302020204" pitchFamily="66" charset="0"/>
              </a:rPr>
              <a:t>. </a:t>
            </a:r>
          </a:p>
        </p:txBody>
      </p:sp>
    </p:spTree>
    <p:extLst>
      <p:ext uri="{BB962C8B-B14F-4D97-AF65-F5344CB8AC3E}">
        <p14:creationId xmlns:p14="http://schemas.microsoft.com/office/powerpoint/2010/main" val="3237217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05FACF2-F42A-4A09-AFCD-46330D18EFE6}"/>
              </a:ext>
            </a:extLst>
          </p:cNvPr>
          <p:cNvSpPr>
            <a:spLocks noGrp="1"/>
          </p:cNvSpPr>
          <p:nvPr>
            <p:ph type="dt" sz="half" idx="10"/>
          </p:nvPr>
        </p:nvSpPr>
        <p:spPr/>
        <p:txBody>
          <a:bodyPr/>
          <a:lstStyle/>
          <a:p>
            <a:pPr rtl="0"/>
            <a:fld id="{8C7E81F3-FFCD-4236-B158-26C78CAC6E11}" type="datetime1">
              <a:rPr lang="fr-FR" smtClean="0"/>
              <a:t>29/03/2021</a:t>
            </a:fld>
            <a:endParaRPr lang="en-US" dirty="0"/>
          </a:p>
        </p:txBody>
      </p:sp>
      <p:sp>
        <p:nvSpPr>
          <p:cNvPr id="3" name="ZoneTexte 2">
            <a:extLst>
              <a:ext uri="{FF2B5EF4-FFF2-40B4-BE49-F238E27FC236}">
                <a16:creationId xmlns:a16="http://schemas.microsoft.com/office/drawing/2014/main" id="{66C5E216-06CA-478B-A3B9-6B6654DF182C}"/>
              </a:ext>
            </a:extLst>
          </p:cNvPr>
          <p:cNvSpPr txBox="1"/>
          <p:nvPr/>
        </p:nvSpPr>
        <p:spPr>
          <a:xfrm>
            <a:off x="182732" y="193088"/>
            <a:ext cx="11826535" cy="707886"/>
          </a:xfrm>
          <a:prstGeom prst="rect">
            <a:avLst/>
          </a:prstGeom>
          <a:noFill/>
        </p:spPr>
        <p:txBody>
          <a:bodyPr wrap="square" rtlCol="0">
            <a:spAutoFit/>
          </a:bodyPr>
          <a:lstStyle/>
          <a:p>
            <a:pPr algn="ctr"/>
            <a:r>
              <a:rPr lang="fr-CA" sz="4000" dirty="0">
                <a:latin typeface="Comic Sans MS" panose="030F0702030302020204" pitchFamily="66" charset="0"/>
              </a:rPr>
              <a:t>L’appel</a:t>
            </a:r>
            <a:endParaRPr lang="en-CA" sz="4000" dirty="0">
              <a:latin typeface="Comic Sans MS" panose="030F0702030302020204" pitchFamily="66" charset="0"/>
            </a:endParaRPr>
          </a:p>
        </p:txBody>
      </p:sp>
      <p:sp>
        <p:nvSpPr>
          <p:cNvPr id="4" name="ZoneTexte 3">
            <a:extLst>
              <a:ext uri="{FF2B5EF4-FFF2-40B4-BE49-F238E27FC236}">
                <a16:creationId xmlns:a16="http://schemas.microsoft.com/office/drawing/2014/main" id="{2F564BAB-2FAC-42C8-80F0-AE3B53290603}"/>
              </a:ext>
            </a:extLst>
          </p:cNvPr>
          <p:cNvSpPr txBox="1"/>
          <p:nvPr/>
        </p:nvSpPr>
        <p:spPr>
          <a:xfrm>
            <a:off x="310718" y="997089"/>
            <a:ext cx="5388746" cy="5909310"/>
          </a:xfrm>
          <a:prstGeom prst="rect">
            <a:avLst/>
          </a:prstGeom>
          <a:noFill/>
        </p:spPr>
        <p:txBody>
          <a:bodyPr wrap="square" rtlCol="0">
            <a:spAutoFit/>
          </a:bodyPr>
          <a:lstStyle/>
          <a:p>
            <a:pPr algn="l"/>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Le curé commence l’appel:</a:t>
            </a:r>
          </a:p>
          <a:p>
            <a:pPr algn="l"/>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Bien chers jeunes et adultes</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l"/>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qui désirez être confirmés </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l"/>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dans votre baptême, </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l"/>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je vous invite maintenant à </a:t>
            </a:r>
            <a:r>
              <a:rPr lang="fr-CA" sz="1800" b="1" u="sng" dirty="0">
                <a:effectLst/>
                <a:latin typeface="Comic Sans MS" panose="030F0702030302020204" pitchFamily="66" charset="0"/>
                <a:ea typeface="Times New Roman" panose="02020603050405020304" pitchFamily="18" charset="0"/>
                <a:cs typeface="Times New Roman" panose="02020603050405020304" pitchFamily="18" charset="0"/>
              </a:rPr>
              <a:t>vous lever</a:t>
            </a:r>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r>
              <a:rPr lang="fr-CA" sz="1800" b="1" dirty="0">
                <a:effectLst/>
                <a:latin typeface="Comic Sans MS" panose="030F0702030302020204" pitchFamily="66"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R="1216025" algn="l">
              <a:spcAft>
                <a:spcPts val="0"/>
              </a:spcAft>
            </a:pPr>
            <a:r>
              <a:rPr lang="fr-CA" sz="1800" dirty="0">
                <a:effectLst/>
                <a:latin typeface="Comic Sans MS" panose="030F0702030302020204" pitchFamily="66" charset="0"/>
                <a:ea typeface="Times New Roman" panose="02020603050405020304" pitchFamily="18" charset="0"/>
                <a:cs typeface="Times New Roman" panose="02020603050405020304" pitchFamily="18" charset="0"/>
              </a:rPr>
              <a:t>Les confirmands se lèvent.</a:t>
            </a:r>
            <a:endParaRPr lang="en-CA"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fr-CA" sz="1800" b="1" u="none" strike="noStrike" dirty="0">
                <a:effectLst/>
                <a:latin typeface="Comic Sans MS" panose="030F0702030302020204" pitchFamily="66"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algn="l"/>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l"/>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En vous levant et en demeurant debout, </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l"/>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vous dites à tous ceux et celles qui sont ici </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l"/>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votre désir d’être confirmés</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l"/>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et d’être marqués par l’Esprit Saint. </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l"/>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l"/>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Jésus veut être votre ami.  </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l"/>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Et vous, voulez-vous vivre </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l"/>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comme des amis de Jésus?</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r>
              <a:rPr lang="fr-CA" sz="1800" b="1"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fr-CA" sz="1800" b="1" dirty="0">
                <a:effectLst/>
                <a:latin typeface="Comic Sans MS" panose="030F0702030302020204" pitchFamily="66" charset="0"/>
                <a:ea typeface="Times New Roman" panose="02020603050405020304" pitchFamily="18" charset="0"/>
              </a:rPr>
              <a:t>Réponse des Confirmands</a:t>
            </a:r>
            <a:r>
              <a:rPr lang="fr-CA" sz="1800" dirty="0">
                <a:effectLst/>
                <a:latin typeface="Times New Roman" panose="02020603050405020304" pitchFamily="18" charset="0"/>
                <a:ea typeface="Times New Roman" panose="02020603050405020304" pitchFamily="18" charset="0"/>
              </a:rPr>
              <a:t> : </a:t>
            </a:r>
            <a:r>
              <a:rPr lang="fr-CA" sz="1800" b="1" dirty="0">
                <a:effectLst/>
                <a:latin typeface="Comic Sans MS" panose="030F0702030302020204" pitchFamily="66" charset="0"/>
                <a:ea typeface="Times New Roman" panose="02020603050405020304" pitchFamily="18" charset="0"/>
              </a:rPr>
              <a:t>Oui, je le veux</a:t>
            </a:r>
            <a:r>
              <a:rPr lang="fr-CA" sz="1800" dirty="0">
                <a:effectLst/>
                <a:latin typeface="Comic Sans MS" panose="030F0702030302020204" pitchFamily="66" charset="0"/>
                <a:ea typeface="Times New Roman" panose="02020603050405020304" pitchFamily="18" charset="0"/>
              </a:rPr>
              <a:t>.</a:t>
            </a:r>
            <a:endParaRPr lang="en-CA" sz="1800" dirty="0">
              <a:effectLst/>
              <a:latin typeface="Times New Roman" panose="02020603050405020304" pitchFamily="18" charset="0"/>
              <a:ea typeface="Times New Roman" panose="02020603050405020304" pitchFamily="18" charset="0"/>
            </a:endParaRPr>
          </a:p>
          <a:p>
            <a:pPr algn="just"/>
            <a:r>
              <a:rPr lang="fr-CA" sz="1800" b="1"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endParaRPr lang="en-CA" sz="1800" dirty="0">
              <a:effectLst/>
              <a:latin typeface="Times New Roman" panose="02020603050405020304" pitchFamily="18" charset="0"/>
              <a:ea typeface="Times New Roman" panose="02020603050405020304" pitchFamily="18" charset="0"/>
            </a:endParaRPr>
          </a:p>
        </p:txBody>
      </p:sp>
      <p:sp>
        <p:nvSpPr>
          <p:cNvPr id="5" name="ZoneTexte 4">
            <a:extLst>
              <a:ext uri="{FF2B5EF4-FFF2-40B4-BE49-F238E27FC236}">
                <a16:creationId xmlns:a16="http://schemas.microsoft.com/office/drawing/2014/main" id="{7D653EC2-DAE9-414E-ABCB-91232A12F28E}"/>
              </a:ext>
            </a:extLst>
          </p:cNvPr>
          <p:cNvSpPr txBox="1"/>
          <p:nvPr/>
        </p:nvSpPr>
        <p:spPr>
          <a:xfrm>
            <a:off x="6344574" y="2079139"/>
            <a:ext cx="5599481" cy="2862322"/>
          </a:xfrm>
          <a:prstGeom prst="rect">
            <a:avLst/>
          </a:prstGeom>
          <a:noFill/>
        </p:spPr>
        <p:txBody>
          <a:bodyPr wrap="square" rtlCol="0">
            <a:spAutoFit/>
          </a:bodyPr>
          <a:lstStyle/>
          <a:p>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Vous qui avez aidé ses jeunes et ces adultes</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à grandir dans la foi, </a:t>
            </a:r>
            <a:r>
              <a:rPr lang="fr-CA" sz="1800" b="1" u="sng" dirty="0">
                <a:effectLst/>
                <a:latin typeface="Comic Sans MS" panose="030F0702030302020204" pitchFamily="66" charset="0"/>
                <a:ea typeface="Times New Roman" panose="02020603050405020304" pitchFamily="18" charset="0"/>
                <a:cs typeface="Times New Roman" panose="02020603050405020304" pitchFamily="18" charset="0"/>
              </a:rPr>
              <a:t>levez-vous</a:t>
            </a:r>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 tous</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et entourez-les de notre affection.</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indent="-57150"/>
            <a:r>
              <a:rPr lang="fr-CA" sz="1800" b="1" dirty="0">
                <a:effectLst/>
                <a:latin typeface="Comic Sans MS" panose="030F0702030302020204" pitchFamily="66" charset="0"/>
                <a:ea typeface="Times New Roman" panose="02020603050405020304" pitchFamily="18" charset="0"/>
              </a:rPr>
              <a:t>Nous souhaitons qu’ils puissent toujours</a:t>
            </a:r>
            <a:endParaRPr lang="en-CA" sz="1800" dirty="0">
              <a:effectLst/>
              <a:latin typeface="Times New Roman" panose="02020603050405020304" pitchFamily="18" charset="0"/>
              <a:ea typeface="Times New Roman" panose="02020603050405020304" pitchFamily="18" charset="0"/>
            </a:endParaRPr>
          </a:p>
          <a:p>
            <a:pPr indent="-57150"/>
            <a:r>
              <a:rPr lang="fr-CA" sz="1800" b="1" dirty="0">
                <a:effectLst/>
                <a:latin typeface="Comic Sans MS" panose="030F0702030302020204" pitchFamily="66" charset="0"/>
                <a:ea typeface="Times New Roman" panose="02020603050405020304" pitchFamily="18" charset="0"/>
              </a:rPr>
              <a:t>   compter sur vous, leur famille </a:t>
            </a:r>
            <a:endParaRPr lang="en-CA" sz="1800" dirty="0">
              <a:effectLst/>
              <a:latin typeface="Times New Roman" panose="02020603050405020304" pitchFamily="18" charset="0"/>
              <a:ea typeface="Times New Roman" panose="02020603050405020304" pitchFamily="18" charset="0"/>
            </a:endParaRPr>
          </a:p>
          <a:p>
            <a:pPr indent="285750"/>
            <a:r>
              <a:rPr lang="fr-CA" sz="1800" b="1" dirty="0">
                <a:effectLst/>
                <a:latin typeface="Comic Sans MS" panose="030F0702030302020204" pitchFamily="66" charset="0"/>
                <a:ea typeface="Times New Roman" panose="02020603050405020304" pitchFamily="18" charset="0"/>
              </a:rPr>
              <a:t>et leur communauté chrétienne </a:t>
            </a:r>
            <a:endParaRPr lang="en-CA" sz="1800" dirty="0">
              <a:effectLst/>
              <a:latin typeface="Times New Roman" panose="02020603050405020304" pitchFamily="18" charset="0"/>
              <a:ea typeface="Times New Roman" panose="02020603050405020304" pitchFamily="18" charset="0"/>
            </a:endParaRPr>
          </a:p>
          <a:p>
            <a:pPr indent="285750"/>
            <a:r>
              <a:rPr lang="fr-CA" sz="1800" b="1" dirty="0">
                <a:effectLst/>
                <a:latin typeface="Comic Sans MS" panose="030F0702030302020204" pitchFamily="66" charset="0"/>
                <a:ea typeface="Times New Roman" panose="02020603050405020304" pitchFamily="18" charset="0"/>
              </a:rPr>
              <a:t>pour continuer à marcher </a:t>
            </a:r>
            <a:endParaRPr lang="en-CA" sz="1800" dirty="0">
              <a:effectLst/>
              <a:latin typeface="Times New Roman" panose="02020603050405020304" pitchFamily="18" charset="0"/>
              <a:ea typeface="Times New Roman" panose="02020603050405020304" pitchFamily="18" charset="0"/>
            </a:endParaRPr>
          </a:p>
          <a:p>
            <a:pPr indent="285750"/>
            <a:r>
              <a:rPr lang="fr-CA" sz="1800" b="1" dirty="0">
                <a:effectLst/>
                <a:latin typeface="Comic Sans MS" panose="030F0702030302020204" pitchFamily="66" charset="0"/>
                <a:ea typeface="Times New Roman" panose="02020603050405020304" pitchFamily="18" charset="0"/>
              </a:rPr>
              <a:t>dans leur foi en Jésus Christ.</a:t>
            </a:r>
            <a:endParaRPr lang="en-CA" sz="1800" dirty="0">
              <a:effectLst/>
              <a:latin typeface="Times New Roman" panose="02020603050405020304" pitchFamily="18" charset="0"/>
              <a:ea typeface="Times New Roman" panose="02020603050405020304" pitchFamily="18" charset="0"/>
            </a:endParaRPr>
          </a:p>
          <a:p>
            <a:r>
              <a:rPr lang="fr-CA"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fr-CA" sz="1800" dirty="0">
                <a:effectLst/>
                <a:latin typeface="Times New Roman" panose="02020603050405020304" pitchFamily="18" charset="0"/>
                <a:ea typeface="Times New Roman" panose="02020603050405020304" pitchFamily="18" charset="0"/>
              </a:rPr>
              <a:t> </a:t>
            </a:r>
            <a:endParaRPr lang="en-CA" dirty="0"/>
          </a:p>
        </p:txBody>
      </p:sp>
    </p:spTree>
    <p:extLst>
      <p:ext uri="{BB962C8B-B14F-4D97-AF65-F5344CB8AC3E}">
        <p14:creationId xmlns:p14="http://schemas.microsoft.com/office/powerpoint/2010/main" val="665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05FACF2-F42A-4A09-AFCD-46330D18EFE6}"/>
              </a:ext>
            </a:extLst>
          </p:cNvPr>
          <p:cNvSpPr>
            <a:spLocks noGrp="1"/>
          </p:cNvSpPr>
          <p:nvPr>
            <p:ph type="dt" sz="half" idx="10"/>
          </p:nvPr>
        </p:nvSpPr>
        <p:spPr/>
        <p:txBody>
          <a:bodyPr/>
          <a:lstStyle/>
          <a:p>
            <a:pPr rtl="0"/>
            <a:fld id="{8C7E81F3-FFCD-4236-B158-26C78CAC6E11}" type="datetime1">
              <a:rPr lang="fr-FR" smtClean="0"/>
              <a:t>29/03/2021</a:t>
            </a:fld>
            <a:endParaRPr lang="en-US" dirty="0"/>
          </a:p>
        </p:txBody>
      </p:sp>
      <p:sp>
        <p:nvSpPr>
          <p:cNvPr id="3" name="ZoneTexte 2">
            <a:extLst>
              <a:ext uri="{FF2B5EF4-FFF2-40B4-BE49-F238E27FC236}">
                <a16:creationId xmlns:a16="http://schemas.microsoft.com/office/drawing/2014/main" id="{66C5E216-06CA-478B-A3B9-6B6654DF182C}"/>
              </a:ext>
            </a:extLst>
          </p:cNvPr>
          <p:cNvSpPr txBox="1"/>
          <p:nvPr/>
        </p:nvSpPr>
        <p:spPr>
          <a:xfrm>
            <a:off x="182732" y="46037"/>
            <a:ext cx="11826535" cy="707886"/>
          </a:xfrm>
          <a:prstGeom prst="rect">
            <a:avLst/>
          </a:prstGeom>
          <a:noFill/>
        </p:spPr>
        <p:txBody>
          <a:bodyPr wrap="square" rtlCol="0">
            <a:spAutoFit/>
          </a:bodyPr>
          <a:lstStyle/>
          <a:p>
            <a:pPr algn="ctr"/>
            <a:r>
              <a:rPr lang="fr-CA" sz="4000" dirty="0">
                <a:latin typeface="Comic Sans MS" panose="030F0702030302020204" pitchFamily="66" charset="0"/>
              </a:rPr>
              <a:t>La profession de foi</a:t>
            </a:r>
            <a:endParaRPr lang="en-CA" sz="4000" dirty="0">
              <a:latin typeface="Comic Sans MS" panose="030F0702030302020204" pitchFamily="66" charset="0"/>
            </a:endParaRPr>
          </a:p>
        </p:txBody>
      </p:sp>
      <p:sp>
        <p:nvSpPr>
          <p:cNvPr id="4" name="ZoneTexte 3">
            <a:extLst>
              <a:ext uri="{FF2B5EF4-FFF2-40B4-BE49-F238E27FC236}">
                <a16:creationId xmlns:a16="http://schemas.microsoft.com/office/drawing/2014/main" id="{2F564BAB-2FAC-42C8-80F0-AE3B53290603}"/>
              </a:ext>
            </a:extLst>
          </p:cNvPr>
          <p:cNvSpPr txBox="1"/>
          <p:nvPr/>
        </p:nvSpPr>
        <p:spPr>
          <a:xfrm>
            <a:off x="319595" y="843160"/>
            <a:ext cx="5388746" cy="6186309"/>
          </a:xfrm>
          <a:prstGeom prst="rect">
            <a:avLst/>
          </a:prstGeom>
          <a:noFill/>
        </p:spPr>
        <p:txBody>
          <a:bodyPr wrap="square" rtlCol="0">
            <a:spAutoFit/>
          </a:bodyPr>
          <a:lstStyle/>
          <a:p>
            <a:r>
              <a:rPr lang="fr-CA" sz="1800" b="1" dirty="0">
                <a:effectLst/>
                <a:latin typeface="Comic Sans MS" panose="030F0702030302020204" pitchFamily="66" charset="0"/>
                <a:ea typeface="Times New Roman" panose="02020603050405020304" pitchFamily="18" charset="0"/>
              </a:rPr>
              <a:t>Le curé poursuit:</a:t>
            </a:r>
          </a:p>
          <a:p>
            <a:r>
              <a:rPr lang="fr-CA" sz="1800" b="1" dirty="0">
                <a:effectLst/>
                <a:latin typeface="Comic Sans MS" panose="030F0702030302020204" pitchFamily="66" charset="0"/>
                <a:ea typeface="Times New Roman" panose="02020603050405020304" pitchFamily="18" charset="0"/>
              </a:rPr>
              <a:t>Votre baptême a été le premier signe de l’amitié avec Jésus.</a:t>
            </a:r>
            <a:endParaRPr lang="en-CA" sz="1800" dirty="0">
              <a:effectLst/>
              <a:latin typeface="Times New Roman" panose="02020603050405020304" pitchFamily="18" charset="0"/>
              <a:ea typeface="Times New Roman" panose="02020603050405020304" pitchFamily="18" charset="0"/>
            </a:endParaRPr>
          </a:p>
          <a:p>
            <a:r>
              <a:rPr lang="fr-CA" sz="1800" b="1" dirty="0">
                <a:effectLst/>
                <a:latin typeface="Comic Sans MS" panose="030F0702030302020204" pitchFamily="66" charset="0"/>
                <a:ea typeface="Times New Roman" panose="02020603050405020304" pitchFamily="18" charset="0"/>
              </a:rPr>
              <a:t>Aujourd’hui, par un signe nouveau, la confirmation, Jésus veut vous redire :</a:t>
            </a:r>
            <a:endParaRPr lang="en-CA" sz="1800" dirty="0">
              <a:effectLst/>
              <a:latin typeface="Times New Roman" panose="02020603050405020304" pitchFamily="18" charset="0"/>
              <a:ea typeface="Times New Roman" panose="02020603050405020304" pitchFamily="18" charset="0"/>
            </a:endParaRPr>
          </a:p>
          <a:p>
            <a:r>
              <a:rPr lang="fr-CA" sz="1800" b="1" dirty="0">
                <a:effectLst/>
                <a:latin typeface="Comic Sans MS" panose="030F0702030302020204" pitchFamily="66" charset="0"/>
                <a:ea typeface="Times New Roman" panose="02020603050405020304" pitchFamily="18" charset="0"/>
              </a:rPr>
              <a:t>« Mon esprit est bien avec vous;</a:t>
            </a:r>
            <a:endParaRPr lang="en-CA" sz="1800" dirty="0">
              <a:effectLst/>
              <a:latin typeface="Times New Roman" panose="02020603050405020304" pitchFamily="18" charset="0"/>
              <a:ea typeface="Times New Roman" panose="02020603050405020304" pitchFamily="18" charset="0"/>
            </a:endParaRPr>
          </a:p>
          <a:p>
            <a:r>
              <a:rPr lang="fr-CA" sz="1800" b="1" dirty="0">
                <a:effectLst/>
                <a:latin typeface="Comic Sans MS" panose="030F0702030302020204" pitchFamily="66" charset="0"/>
                <a:ea typeface="Times New Roman" panose="02020603050405020304" pitchFamily="18" charset="0"/>
              </a:rPr>
              <a:t>Il peut vous aider à vivre comme des enfants du Père. » </a:t>
            </a:r>
            <a:endParaRPr lang="en-CA" sz="1800" dirty="0">
              <a:effectLst/>
              <a:latin typeface="Times New Roman" panose="02020603050405020304" pitchFamily="18" charset="0"/>
              <a:ea typeface="Times New Roman" panose="02020603050405020304" pitchFamily="18" charset="0"/>
            </a:endParaRPr>
          </a:p>
          <a:p>
            <a:r>
              <a:rPr lang="fr-CA" sz="1800" b="1" dirty="0">
                <a:effectLst/>
                <a:latin typeface="Comic Sans MS" panose="030F0702030302020204" pitchFamily="66"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fr-CA" sz="1800" b="1" dirty="0">
                <a:effectLst/>
                <a:latin typeface="Comic Sans MS" panose="030F0702030302020204" pitchFamily="66" charset="0"/>
                <a:ea typeface="Times New Roman" panose="02020603050405020304" pitchFamily="18" charset="0"/>
              </a:rPr>
              <a:t>Devant tous ceux qui sont ici,</a:t>
            </a:r>
            <a:endParaRPr lang="en-CA" sz="1800" dirty="0">
              <a:effectLst/>
              <a:latin typeface="Times New Roman" panose="02020603050405020304" pitchFamily="18" charset="0"/>
              <a:ea typeface="Times New Roman" panose="02020603050405020304" pitchFamily="18" charset="0"/>
            </a:endParaRPr>
          </a:p>
          <a:p>
            <a:r>
              <a:rPr lang="fr-CA" sz="1800" b="1" dirty="0">
                <a:effectLst/>
                <a:latin typeface="Comic Sans MS" panose="030F0702030302020204" pitchFamily="66" charset="0"/>
                <a:ea typeface="Times New Roman" panose="02020603050405020304" pitchFamily="18" charset="0"/>
              </a:rPr>
              <a:t>Vous êtes prêts à affirmer votre confiance</a:t>
            </a:r>
            <a:endParaRPr lang="en-CA" sz="1800" dirty="0">
              <a:effectLst/>
              <a:latin typeface="Times New Roman" panose="02020603050405020304" pitchFamily="18" charset="0"/>
              <a:ea typeface="Times New Roman" panose="02020603050405020304" pitchFamily="18" charset="0"/>
            </a:endParaRPr>
          </a:p>
          <a:p>
            <a:r>
              <a:rPr lang="fr-CA" sz="1800" b="1" dirty="0">
                <a:effectLst/>
                <a:latin typeface="Comic Sans MS" panose="030F0702030302020204" pitchFamily="66" charset="0"/>
                <a:ea typeface="Times New Roman" panose="02020603050405020304" pitchFamily="18" charset="0"/>
              </a:rPr>
              <a:t>en Dieu le Père, en Jésus son fils et dans le Saint-Esprit.</a:t>
            </a:r>
          </a:p>
          <a:p>
            <a:endParaRPr lang="fr-CA" b="1" dirty="0">
              <a:latin typeface="Comic Sans MS" panose="030F0702030302020204" pitchFamily="66" charset="0"/>
              <a:ea typeface="Times New Roman" panose="02020603050405020304" pitchFamily="18" charset="0"/>
            </a:endParaRPr>
          </a:p>
          <a:p>
            <a:r>
              <a:rPr lang="fr-CA" sz="1800" b="1" dirty="0">
                <a:effectLst/>
                <a:latin typeface="Comic Sans MS" panose="030F0702030302020204" pitchFamily="66" charset="0"/>
                <a:ea typeface="Times New Roman" panose="02020603050405020304" pitchFamily="18" charset="0"/>
              </a:rPr>
              <a:t>Je vous invite à répondre :</a:t>
            </a:r>
            <a:endParaRPr lang="en-CA" sz="1800" dirty="0">
              <a:effectLst/>
              <a:latin typeface="Times New Roman" panose="02020603050405020304" pitchFamily="18" charset="0"/>
              <a:ea typeface="Times New Roman" panose="02020603050405020304" pitchFamily="18" charset="0"/>
            </a:endParaRPr>
          </a:p>
          <a:p>
            <a:r>
              <a:rPr lang="fr-FR" sz="1800" dirty="0">
                <a:effectLst/>
                <a:latin typeface="Comic Sans MS" panose="030F0702030302020204" pitchFamily="66" charset="0"/>
                <a:ea typeface="Times New Roman" panose="02020603050405020304" pitchFamily="18" charset="0"/>
              </a:rPr>
              <a:t> « </a:t>
            </a:r>
            <a:r>
              <a:rPr lang="fr-FR" sz="1800" b="1" dirty="0">
                <a:effectLst/>
                <a:latin typeface="Comic Sans MS" panose="030F0702030302020204" pitchFamily="66" charset="0"/>
                <a:ea typeface="Times New Roman" panose="02020603050405020304" pitchFamily="18" charset="0"/>
              </a:rPr>
              <a:t>Nous croyons! »</a:t>
            </a:r>
            <a:endParaRPr lang="en-CA" sz="1800" dirty="0">
              <a:effectLst/>
              <a:latin typeface="Times New Roman" panose="02020603050405020304" pitchFamily="18" charset="0"/>
              <a:ea typeface="Times New Roman" panose="02020603050405020304" pitchFamily="18" charset="0"/>
            </a:endParaRPr>
          </a:p>
          <a:p>
            <a:r>
              <a:rPr lang="fr-FR" sz="1800" b="1" dirty="0">
                <a:effectLst/>
                <a:latin typeface="Comic Sans MS" panose="030F0702030302020204" pitchFamily="66"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367030" indent="-320040">
              <a:tabLst>
                <a:tab pos="398780" algn="l"/>
              </a:tabLst>
            </a:pPr>
            <a:r>
              <a:rPr lang="fr-FR" sz="1800" dirty="0">
                <a:effectLst/>
                <a:latin typeface="Comic Sans MS" panose="030F0702030302020204" pitchFamily="66" charset="0"/>
                <a:ea typeface="Times New Roman" panose="02020603050405020304" pitchFamily="18" charset="0"/>
              </a:rPr>
              <a:t>•	</a:t>
            </a:r>
            <a:r>
              <a:rPr lang="fr-FR" sz="1800" b="1" dirty="0">
                <a:effectLst/>
                <a:latin typeface="Comic Sans MS" panose="030F0702030302020204" pitchFamily="66" charset="0"/>
                <a:ea typeface="Times New Roman" panose="02020603050405020304" pitchFamily="18" charset="0"/>
              </a:rPr>
              <a:t>Croyez-vous, avez-vous confiance </a:t>
            </a:r>
            <a:endParaRPr lang="en-CA" sz="1800" dirty="0">
              <a:effectLst/>
              <a:latin typeface="Times New Roman" panose="02020603050405020304" pitchFamily="18" charset="0"/>
              <a:ea typeface="Times New Roman" panose="02020603050405020304" pitchFamily="18" charset="0"/>
            </a:endParaRPr>
          </a:p>
          <a:p>
            <a:pPr marL="367030" indent="-320040">
              <a:tabLst>
                <a:tab pos="398780" algn="l"/>
              </a:tabLst>
            </a:pPr>
            <a:r>
              <a:rPr lang="fr-FR" sz="1800" b="1" dirty="0">
                <a:effectLst/>
                <a:latin typeface="Comic Sans MS" panose="030F0702030302020204" pitchFamily="66" charset="0"/>
                <a:ea typeface="Times New Roman" panose="02020603050405020304" pitchFamily="18" charset="0"/>
              </a:rPr>
              <a:t>	en Dieu le Père,</a:t>
            </a:r>
            <a:endParaRPr lang="en-CA" sz="1800" dirty="0">
              <a:effectLst/>
              <a:latin typeface="Times New Roman" panose="02020603050405020304" pitchFamily="18" charset="0"/>
              <a:ea typeface="Times New Roman" panose="02020603050405020304" pitchFamily="18" charset="0"/>
            </a:endParaRPr>
          </a:p>
          <a:p>
            <a:pPr marL="367030" indent="-320040">
              <a:tabLst>
                <a:tab pos="398780" algn="l"/>
              </a:tabLst>
            </a:pPr>
            <a:r>
              <a:rPr lang="fr-FR" sz="1800" b="1" dirty="0">
                <a:effectLst/>
                <a:latin typeface="Comic Sans MS" panose="030F0702030302020204" pitchFamily="66" charset="0"/>
                <a:ea typeface="Times New Roman" panose="02020603050405020304" pitchFamily="18" charset="0"/>
              </a:rPr>
              <a:t>	qui nous fait vivre</a:t>
            </a:r>
            <a:endParaRPr lang="en-CA" sz="1800" dirty="0">
              <a:effectLst/>
              <a:latin typeface="Times New Roman" panose="02020603050405020304" pitchFamily="18" charset="0"/>
              <a:ea typeface="Times New Roman" panose="02020603050405020304" pitchFamily="18" charset="0"/>
            </a:endParaRPr>
          </a:p>
          <a:p>
            <a:endParaRPr lang="en-CA" sz="1800" dirty="0">
              <a:effectLst/>
              <a:latin typeface="Times New Roman" panose="02020603050405020304" pitchFamily="18" charset="0"/>
              <a:ea typeface="Times New Roman" panose="02020603050405020304" pitchFamily="18" charset="0"/>
            </a:endParaRPr>
          </a:p>
          <a:p>
            <a:endParaRPr lang="en-CA" sz="1800" dirty="0">
              <a:effectLst/>
              <a:latin typeface="Times New Roman" panose="02020603050405020304" pitchFamily="18" charset="0"/>
              <a:ea typeface="Times New Roman" panose="02020603050405020304" pitchFamily="18" charset="0"/>
            </a:endParaRPr>
          </a:p>
        </p:txBody>
      </p:sp>
      <p:sp>
        <p:nvSpPr>
          <p:cNvPr id="5" name="ZoneTexte 4">
            <a:extLst>
              <a:ext uri="{FF2B5EF4-FFF2-40B4-BE49-F238E27FC236}">
                <a16:creationId xmlns:a16="http://schemas.microsoft.com/office/drawing/2014/main" id="{7D653EC2-DAE9-414E-ABCB-91232A12F28E}"/>
              </a:ext>
            </a:extLst>
          </p:cNvPr>
          <p:cNvSpPr txBox="1"/>
          <p:nvPr/>
        </p:nvSpPr>
        <p:spPr>
          <a:xfrm>
            <a:off x="5953956" y="900974"/>
            <a:ext cx="5599481" cy="5632311"/>
          </a:xfrm>
          <a:prstGeom prst="rect">
            <a:avLst/>
          </a:prstGeom>
          <a:noFill/>
        </p:spPr>
        <p:txBody>
          <a:bodyPr wrap="square" rtlCol="0">
            <a:spAutoFit/>
          </a:bodyPr>
          <a:lstStyle/>
          <a:p>
            <a:pPr marL="367030" indent="-320040">
              <a:tabLst>
                <a:tab pos="398780" algn="l"/>
              </a:tabLst>
            </a:pPr>
            <a:r>
              <a:rPr lang="fr-FR" sz="1800" b="1" dirty="0">
                <a:effectLst/>
                <a:latin typeface="Comic Sans MS" panose="030F0702030302020204" pitchFamily="66" charset="0"/>
                <a:ea typeface="Times New Roman" panose="02020603050405020304" pitchFamily="18" charset="0"/>
              </a:rPr>
              <a:t>et qui fait pour nous des merveilles ?</a:t>
            </a:r>
            <a:endParaRPr lang="en-CA" sz="1800" dirty="0">
              <a:effectLst/>
              <a:latin typeface="Times New Roman" panose="02020603050405020304" pitchFamily="18" charset="0"/>
              <a:ea typeface="Times New Roman" panose="02020603050405020304" pitchFamily="18" charset="0"/>
            </a:endParaRPr>
          </a:p>
          <a:p>
            <a:pPr marL="367030" indent="-320040">
              <a:tabLst>
                <a:tab pos="398780" algn="l"/>
              </a:tabLst>
            </a:pPr>
            <a:r>
              <a:rPr lang="fr-FR" sz="1800" b="1" dirty="0">
                <a:effectLst/>
                <a:latin typeface="Comic Sans MS" panose="030F0702030302020204" pitchFamily="66" charset="0"/>
                <a:ea typeface="Times New Roman" panose="02020603050405020304" pitchFamily="18" charset="0"/>
              </a:rPr>
              <a:t>	</a:t>
            </a:r>
            <a:r>
              <a:rPr lang="fr-FR" sz="1800" dirty="0">
                <a:effectLst/>
                <a:latin typeface="Comic Sans MS" panose="030F0702030302020204" pitchFamily="66" charset="0"/>
                <a:ea typeface="Times New Roman" panose="02020603050405020304" pitchFamily="18" charset="0"/>
              </a:rPr>
              <a:t>– Nous croyons!</a:t>
            </a:r>
            <a:endParaRPr lang="en-CA" sz="1800" dirty="0">
              <a:effectLst/>
              <a:latin typeface="Times New Roman" panose="02020603050405020304" pitchFamily="18" charset="0"/>
              <a:ea typeface="Times New Roman" panose="02020603050405020304" pitchFamily="18" charset="0"/>
            </a:endParaRPr>
          </a:p>
          <a:p>
            <a:r>
              <a:rPr lang="fr-FR" sz="1800" b="1" dirty="0">
                <a:effectLst/>
                <a:latin typeface="Comic Sans MS" panose="030F0702030302020204" pitchFamily="66"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338455" indent="-320040" algn="just">
              <a:tabLst>
                <a:tab pos="370205" algn="l"/>
              </a:tabLst>
            </a:pPr>
            <a:r>
              <a:rPr lang="fr-FR" sz="1800" b="1" dirty="0">
                <a:effectLst/>
                <a:latin typeface="Comic Sans MS" panose="030F0702030302020204" pitchFamily="66" charset="0"/>
                <a:ea typeface="Times New Roman" panose="02020603050405020304" pitchFamily="18" charset="0"/>
              </a:rPr>
              <a:t>•	Croyez-vous, avez-vous confiance </a:t>
            </a:r>
            <a:endParaRPr lang="en-CA" sz="1800" dirty="0">
              <a:effectLst/>
              <a:latin typeface="Times New Roman" panose="02020603050405020304" pitchFamily="18" charset="0"/>
              <a:ea typeface="Times New Roman" panose="02020603050405020304" pitchFamily="18" charset="0"/>
            </a:endParaRPr>
          </a:p>
          <a:p>
            <a:pPr marL="338455" indent="-320040" algn="just">
              <a:tabLst>
                <a:tab pos="370205" algn="l"/>
              </a:tabLst>
            </a:pPr>
            <a:r>
              <a:rPr lang="fr-FR" sz="1800" b="1" dirty="0">
                <a:effectLst/>
                <a:latin typeface="Comic Sans MS" panose="030F0702030302020204" pitchFamily="66" charset="0"/>
                <a:ea typeface="Times New Roman" panose="02020603050405020304" pitchFamily="18" charset="0"/>
              </a:rPr>
              <a:t>	en Jésus, qui nous a dit les secrets du Père,</a:t>
            </a:r>
            <a:endParaRPr lang="en-CA" sz="1800" dirty="0">
              <a:effectLst/>
              <a:latin typeface="Times New Roman" panose="02020603050405020304" pitchFamily="18" charset="0"/>
              <a:ea typeface="Times New Roman" panose="02020603050405020304" pitchFamily="18" charset="0"/>
            </a:endParaRPr>
          </a:p>
          <a:p>
            <a:pPr marL="338455" indent="-320040" algn="just">
              <a:tabLst>
                <a:tab pos="370205" algn="l"/>
              </a:tabLst>
            </a:pPr>
            <a:r>
              <a:rPr lang="fr-FR" sz="1800" b="1" dirty="0">
                <a:effectLst/>
                <a:latin typeface="Comic Sans MS" panose="030F0702030302020204" pitchFamily="66" charset="0"/>
                <a:ea typeface="Times New Roman" panose="02020603050405020304" pitchFamily="18" charset="0"/>
              </a:rPr>
              <a:t>	qui a donné sa vie pour nous</a:t>
            </a:r>
            <a:endParaRPr lang="en-CA" sz="1800" dirty="0">
              <a:effectLst/>
              <a:latin typeface="Times New Roman" panose="02020603050405020304" pitchFamily="18" charset="0"/>
              <a:ea typeface="Times New Roman" panose="02020603050405020304" pitchFamily="18" charset="0"/>
            </a:endParaRPr>
          </a:p>
          <a:p>
            <a:pPr marL="338455" indent="-320040" algn="just">
              <a:tabLst>
                <a:tab pos="370205" algn="l"/>
              </a:tabLst>
            </a:pPr>
            <a:r>
              <a:rPr lang="fr-FR" sz="1800" b="1" dirty="0">
                <a:effectLst/>
                <a:latin typeface="Comic Sans MS" panose="030F0702030302020204" pitchFamily="66" charset="0"/>
                <a:ea typeface="Times New Roman" panose="02020603050405020304" pitchFamily="18" charset="0"/>
              </a:rPr>
              <a:t>	et qui est vivant pour toujours avec le Père ?</a:t>
            </a:r>
            <a:endParaRPr lang="en-CA" sz="1800" dirty="0">
              <a:effectLst/>
              <a:latin typeface="Times New Roman" panose="02020603050405020304" pitchFamily="18" charset="0"/>
              <a:ea typeface="Times New Roman" panose="02020603050405020304" pitchFamily="18" charset="0"/>
            </a:endParaRPr>
          </a:p>
          <a:p>
            <a:pPr algn="just">
              <a:tabLst>
                <a:tab pos="370205" algn="l"/>
              </a:tabLst>
            </a:pPr>
            <a:r>
              <a:rPr lang="fr-FR" sz="1800" dirty="0">
                <a:effectLst/>
                <a:latin typeface="Comic Sans MS" panose="030F0702030302020204" pitchFamily="66" charset="0"/>
                <a:ea typeface="Times New Roman" panose="02020603050405020304" pitchFamily="18" charset="0"/>
              </a:rPr>
              <a:t>	‑ Nous croyons!</a:t>
            </a:r>
            <a:endParaRPr lang="en-CA" sz="1800" dirty="0">
              <a:effectLst/>
              <a:latin typeface="Times New Roman" panose="02020603050405020304" pitchFamily="18" charset="0"/>
              <a:ea typeface="Times New Roman" panose="02020603050405020304" pitchFamily="18" charset="0"/>
            </a:endParaRPr>
          </a:p>
          <a:p>
            <a:r>
              <a:rPr lang="fr-FR" sz="1800" b="1" dirty="0">
                <a:effectLst/>
                <a:latin typeface="Comic Sans MS" panose="030F0702030302020204" pitchFamily="66"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341630" indent="-320040" algn="just">
              <a:tabLst>
                <a:tab pos="373380" algn="l"/>
              </a:tabLst>
            </a:pPr>
            <a:r>
              <a:rPr lang="fr-FR" sz="1800" b="1" dirty="0">
                <a:effectLst/>
                <a:latin typeface="Comic Sans MS" panose="030F0702030302020204" pitchFamily="66" charset="0"/>
                <a:ea typeface="Times New Roman" panose="02020603050405020304" pitchFamily="18" charset="0"/>
              </a:rPr>
              <a:t>•	Croyez-vous, avez-vous confiance en l’Esprit Saint </a:t>
            </a:r>
            <a:endParaRPr lang="en-CA" sz="1800" dirty="0">
              <a:effectLst/>
              <a:latin typeface="Times New Roman" panose="02020603050405020304" pitchFamily="18" charset="0"/>
              <a:ea typeface="Times New Roman" panose="02020603050405020304" pitchFamily="18" charset="0"/>
            </a:endParaRPr>
          </a:p>
          <a:p>
            <a:pPr marL="341630" indent="-320040" algn="just">
              <a:tabLst>
                <a:tab pos="373380" algn="l"/>
              </a:tabLst>
            </a:pPr>
            <a:r>
              <a:rPr lang="fr-FR" sz="1800" b="1" dirty="0">
                <a:effectLst/>
                <a:latin typeface="Comic Sans MS" panose="030F0702030302020204" pitchFamily="66" charset="0"/>
                <a:ea typeface="Times New Roman" panose="02020603050405020304" pitchFamily="18" charset="0"/>
              </a:rPr>
              <a:t>	qui nous unit au Père </a:t>
            </a:r>
            <a:endParaRPr lang="en-CA" sz="1800" dirty="0">
              <a:effectLst/>
              <a:latin typeface="Times New Roman" panose="02020603050405020304" pitchFamily="18" charset="0"/>
              <a:ea typeface="Times New Roman" panose="02020603050405020304" pitchFamily="18" charset="0"/>
            </a:endParaRPr>
          </a:p>
          <a:p>
            <a:pPr marL="341630" indent="-320040" algn="just">
              <a:tabLst>
                <a:tab pos="373380" algn="l"/>
              </a:tabLst>
            </a:pPr>
            <a:r>
              <a:rPr lang="fr-FR" sz="1800" b="1" dirty="0">
                <a:effectLst/>
                <a:latin typeface="Comic Sans MS" panose="030F0702030302020204" pitchFamily="66" charset="0"/>
                <a:ea typeface="Times New Roman" panose="02020603050405020304" pitchFamily="18" charset="0"/>
              </a:rPr>
              <a:t>	nous fait connaître Jésus</a:t>
            </a:r>
            <a:endParaRPr lang="en-CA" sz="1800" dirty="0">
              <a:effectLst/>
              <a:latin typeface="Times New Roman" panose="02020603050405020304" pitchFamily="18" charset="0"/>
              <a:ea typeface="Times New Roman" panose="02020603050405020304" pitchFamily="18" charset="0"/>
            </a:endParaRPr>
          </a:p>
          <a:p>
            <a:pPr marL="341630" indent="-320040" algn="just">
              <a:tabLst>
                <a:tab pos="373380" algn="l"/>
              </a:tabLst>
            </a:pPr>
            <a:r>
              <a:rPr lang="fr-FR" sz="1800" b="1" dirty="0">
                <a:effectLst/>
                <a:latin typeface="Comic Sans MS" panose="030F0702030302020204" pitchFamily="66" charset="0"/>
                <a:ea typeface="Times New Roman" panose="02020603050405020304" pitchFamily="18" charset="0"/>
              </a:rPr>
              <a:t>   et nous rassemble dans l’amour ?</a:t>
            </a:r>
            <a:endParaRPr lang="en-CA" sz="1800" dirty="0">
              <a:effectLst/>
              <a:latin typeface="Times New Roman" panose="02020603050405020304" pitchFamily="18" charset="0"/>
              <a:ea typeface="Times New Roman" panose="02020603050405020304" pitchFamily="18" charset="0"/>
            </a:endParaRPr>
          </a:p>
          <a:p>
            <a:pPr algn="just">
              <a:tabLst>
                <a:tab pos="373380" algn="l"/>
              </a:tabLst>
            </a:pPr>
            <a:r>
              <a:rPr lang="fr-FR" sz="1800" b="1" dirty="0">
                <a:effectLst/>
                <a:latin typeface="Comic Sans MS" panose="030F0702030302020204" pitchFamily="66" charset="0"/>
                <a:ea typeface="Times New Roman" panose="02020603050405020304" pitchFamily="18" charset="0"/>
              </a:rPr>
              <a:t>	</a:t>
            </a:r>
            <a:r>
              <a:rPr lang="fr-FR" sz="1800" dirty="0">
                <a:effectLst/>
                <a:latin typeface="Comic Sans MS" panose="030F0702030302020204" pitchFamily="66" charset="0"/>
                <a:ea typeface="Times New Roman" panose="02020603050405020304" pitchFamily="18" charset="0"/>
              </a:rPr>
              <a:t>‑ Nous croyons!</a:t>
            </a:r>
            <a:endParaRPr lang="en-CA" sz="1800" dirty="0">
              <a:effectLst/>
              <a:latin typeface="Times New Roman" panose="02020603050405020304" pitchFamily="18" charset="0"/>
              <a:ea typeface="Times New Roman" panose="02020603050405020304" pitchFamily="18" charset="0"/>
            </a:endParaRPr>
          </a:p>
          <a:p>
            <a:r>
              <a:rPr lang="fr-FR" sz="1800" b="1" dirty="0">
                <a:effectLst/>
                <a:latin typeface="Comic Sans MS" panose="030F0702030302020204" pitchFamily="66"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338455" indent="-320040" algn="just">
              <a:tabLst>
                <a:tab pos="370205" algn="l"/>
              </a:tabLst>
            </a:pPr>
            <a:r>
              <a:rPr lang="fr-FR" sz="1800" b="1" dirty="0">
                <a:effectLst/>
                <a:latin typeface="Comic Sans MS" panose="030F0702030302020204" pitchFamily="66" charset="0"/>
                <a:ea typeface="Times New Roman" panose="02020603050405020304" pitchFamily="18" charset="0"/>
              </a:rPr>
              <a:t>•	Croyez-vous, avez-vous confiance </a:t>
            </a:r>
            <a:endParaRPr lang="en-CA" sz="1800" dirty="0">
              <a:effectLst/>
              <a:latin typeface="Times New Roman" panose="02020603050405020304" pitchFamily="18" charset="0"/>
              <a:ea typeface="Times New Roman" panose="02020603050405020304" pitchFamily="18" charset="0"/>
            </a:endParaRPr>
          </a:p>
          <a:p>
            <a:pPr marL="338455" indent="-320040" algn="just">
              <a:tabLst>
                <a:tab pos="370205" algn="l"/>
              </a:tabLst>
            </a:pPr>
            <a:r>
              <a:rPr lang="fr-FR" sz="1800" b="1" dirty="0">
                <a:effectLst/>
                <a:latin typeface="Comic Sans MS" panose="030F0702030302020204" pitchFamily="66" charset="0"/>
                <a:ea typeface="Times New Roman" panose="02020603050405020304" pitchFamily="18" charset="0"/>
              </a:rPr>
              <a:t>	à l'Église, la grande famille des enfants de Dieu ? </a:t>
            </a:r>
            <a:endParaRPr lang="en-CA" sz="1800" dirty="0">
              <a:effectLst/>
              <a:latin typeface="Times New Roman" panose="02020603050405020304" pitchFamily="18" charset="0"/>
              <a:ea typeface="Times New Roman" panose="02020603050405020304" pitchFamily="18" charset="0"/>
            </a:endParaRPr>
          </a:p>
          <a:p>
            <a:pPr marL="338455" indent="-320040" algn="just">
              <a:tabLst>
                <a:tab pos="370205" algn="l"/>
              </a:tabLst>
            </a:pPr>
            <a:r>
              <a:rPr lang="fr-FR" sz="1800" dirty="0">
                <a:effectLst/>
                <a:latin typeface="Comic Sans MS" panose="030F0702030302020204" pitchFamily="66" charset="0"/>
                <a:ea typeface="Times New Roman" panose="02020603050405020304" pitchFamily="18" charset="0"/>
              </a:rPr>
              <a:t>	‑ Nous croyons!</a:t>
            </a:r>
            <a:endParaRPr lang="en-CA"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0273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AC4797-DB4B-40D8-819A-A0F1EF050B28}"/>
              </a:ext>
            </a:extLst>
          </p:cNvPr>
          <p:cNvSpPr>
            <a:spLocks noGrp="1"/>
          </p:cNvSpPr>
          <p:nvPr>
            <p:ph type="title"/>
          </p:nvPr>
        </p:nvSpPr>
        <p:spPr>
          <a:xfrm>
            <a:off x="1066800" y="151431"/>
            <a:ext cx="10058400" cy="1450757"/>
          </a:xfrm>
        </p:spPr>
        <p:txBody>
          <a:bodyPr>
            <a:normAutofit/>
          </a:bodyPr>
          <a:lstStyle/>
          <a:p>
            <a:pPr algn="ctr"/>
            <a:r>
              <a:rPr lang="en-CA" dirty="0"/>
              <a:t>Pour profiter </a:t>
            </a:r>
            <a:r>
              <a:rPr lang="en-CA" dirty="0" err="1"/>
              <a:t>pleinement</a:t>
            </a:r>
            <a:r>
              <a:rPr lang="en-CA" dirty="0"/>
              <a:t> de la </a:t>
            </a:r>
            <a:r>
              <a:rPr lang="en-CA" dirty="0" err="1"/>
              <a:t>catéchèse</a:t>
            </a:r>
            <a:r>
              <a:rPr lang="en-CA" dirty="0"/>
              <a:t>, </a:t>
            </a:r>
            <a:r>
              <a:rPr lang="en-CA" dirty="0" err="1"/>
              <a:t>tu</a:t>
            </a:r>
            <a:r>
              <a:rPr lang="en-CA" dirty="0"/>
              <a:t> auras </a:t>
            </a:r>
            <a:r>
              <a:rPr lang="en-CA" dirty="0" err="1"/>
              <a:t>besoin</a:t>
            </a:r>
            <a:endParaRPr lang="fr-CA" dirty="0"/>
          </a:p>
        </p:txBody>
      </p:sp>
      <p:sp>
        <p:nvSpPr>
          <p:cNvPr id="3" name="Espace réservé du contenu 2">
            <a:extLst>
              <a:ext uri="{FF2B5EF4-FFF2-40B4-BE49-F238E27FC236}">
                <a16:creationId xmlns:a16="http://schemas.microsoft.com/office/drawing/2014/main" id="{36366A59-7268-4EAB-9463-381F428A5DC6}"/>
              </a:ext>
            </a:extLst>
          </p:cNvPr>
          <p:cNvSpPr>
            <a:spLocks noGrp="1"/>
          </p:cNvSpPr>
          <p:nvPr>
            <p:ph idx="1"/>
          </p:nvPr>
        </p:nvSpPr>
        <p:spPr>
          <a:xfrm>
            <a:off x="985962" y="2075290"/>
            <a:ext cx="4794636" cy="4238045"/>
          </a:xfrm>
        </p:spPr>
        <p:txBody>
          <a:bodyPr/>
          <a:lstStyle/>
          <a:p>
            <a:r>
              <a:rPr lang="en-CA" dirty="0"/>
              <a:t>1. </a:t>
            </a:r>
            <a:r>
              <a:rPr lang="en-CA" dirty="0" err="1"/>
              <a:t>D’une</a:t>
            </a:r>
            <a:r>
              <a:rPr lang="en-CA" dirty="0"/>
              <a:t> BIBLE: </a:t>
            </a:r>
            <a:r>
              <a:rPr lang="en-CA" dirty="0" err="1"/>
              <a:t>si</a:t>
            </a:r>
            <a:r>
              <a:rPr lang="en-CA" dirty="0"/>
              <a:t> </a:t>
            </a:r>
            <a:r>
              <a:rPr lang="en-CA" dirty="0" err="1"/>
              <a:t>tu</a:t>
            </a:r>
            <a:r>
              <a:rPr lang="en-CA" dirty="0"/>
              <a:t> </a:t>
            </a:r>
            <a:r>
              <a:rPr lang="en-CA" dirty="0" err="1"/>
              <a:t>n’as</a:t>
            </a:r>
            <a:r>
              <a:rPr lang="en-CA" dirty="0"/>
              <a:t> pas de Bible à la </a:t>
            </a:r>
            <a:r>
              <a:rPr lang="en-CA" dirty="0" err="1"/>
              <a:t>maison</a:t>
            </a:r>
            <a:r>
              <a:rPr lang="en-CA" dirty="0"/>
              <a:t> </a:t>
            </a:r>
            <a:r>
              <a:rPr lang="en-CA" dirty="0" err="1"/>
              <a:t>ou</a:t>
            </a:r>
            <a:r>
              <a:rPr lang="en-CA" dirty="0"/>
              <a:t> que </a:t>
            </a:r>
            <a:r>
              <a:rPr lang="en-CA" dirty="0" err="1"/>
              <a:t>tu</a:t>
            </a:r>
            <a:r>
              <a:rPr lang="en-CA" dirty="0"/>
              <a:t> </a:t>
            </a:r>
            <a:r>
              <a:rPr lang="en-CA" dirty="0" err="1"/>
              <a:t>préfères</a:t>
            </a:r>
            <a:r>
              <a:rPr lang="en-CA" dirty="0"/>
              <a:t> </a:t>
            </a:r>
            <a:r>
              <a:rPr lang="en-CA" dirty="0" err="1"/>
              <a:t>une</a:t>
            </a:r>
            <a:r>
              <a:rPr lang="en-CA" dirty="0"/>
              <a:t> version </a:t>
            </a:r>
            <a:r>
              <a:rPr lang="en-CA" dirty="0" err="1"/>
              <a:t>électronique</a:t>
            </a:r>
            <a:r>
              <a:rPr lang="en-CA" dirty="0"/>
              <a:t>, </a:t>
            </a:r>
            <a:r>
              <a:rPr lang="en-CA" dirty="0" err="1"/>
              <a:t>tu</a:t>
            </a:r>
            <a:r>
              <a:rPr lang="en-CA" dirty="0"/>
              <a:t> </a:t>
            </a:r>
            <a:r>
              <a:rPr lang="en-CA" dirty="0" err="1"/>
              <a:t>peux</a:t>
            </a:r>
            <a:r>
              <a:rPr lang="en-CA" dirty="0"/>
              <a:t> lire la Bible </a:t>
            </a:r>
            <a:r>
              <a:rPr lang="en-CA" dirty="0" err="1"/>
              <a:t>en</a:t>
            </a:r>
            <a:r>
              <a:rPr lang="en-CA" dirty="0"/>
              <a:t> </a:t>
            </a:r>
            <a:r>
              <a:rPr lang="en-CA" dirty="0" err="1"/>
              <a:t>ligne</a:t>
            </a:r>
            <a:r>
              <a:rPr lang="en-CA" dirty="0"/>
              <a:t> sur ton </a:t>
            </a:r>
            <a:r>
              <a:rPr lang="en-CA" dirty="0" err="1"/>
              <a:t>ordi</a:t>
            </a:r>
            <a:r>
              <a:rPr lang="en-CA" dirty="0"/>
              <a:t> sur </a:t>
            </a:r>
            <a:r>
              <a:rPr lang="en-CA" dirty="0" err="1"/>
              <a:t>ce</a:t>
            </a:r>
            <a:r>
              <a:rPr lang="en-CA" dirty="0"/>
              <a:t> site </a:t>
            </a:r>
            <a:r>
              <a:rPr lang="fr-CA" dirty="0">
                <a:solidFill>
                  <a:srgbClr val="002060"/>
                </a:solidFill>
                <a:hlinkClick r:id="rId2">
                  <a:extLst>
                    <a:ext uri="{A12FA001-AC4F-418D-AE19-62706E023703}">
                      <ahyp:hlinkClr xmlns:ahyp="http://schemas.microsoft.com/office/drawing/2018/hyperlinkcolor" val="tx"/>
                    </a:ext>
                  </a:extLst>
                </a:hlinkClick>
              </a:rPr>
              <a:t>https://www.bible.com/fr/app</a:t>
            </a:r>
            <a:endParaRPr lang="fr-CA" dirty="0">
              <a:solidFill>
                <a:srgbClr val="002060"/>
              </a:solidFill>
            </a:endParaRPr>
          </a:p>
          <a:p>
            <a:r>
              <a:rPr lang="fr-CA" dirty="0"/>
              <a:t>Tu peux aussi t</a:t>
            </a:r>
            <a:r>
              <a:rPr lang="en-CA" dirty="0" err="1"/>
              <a:t>élécharger</a:t>
            </a:r>
            <a:r>
              <a:rPr lang="en-CA" dirty="0"/>
              <a:t> </a:t>
            </a:r>
            <a:r>
              <a:rPr lang="en-CA" dirty="0" err="1"/>
              <a:t>gratuitement</a:t>
            </a:r>
            <a:r>
              <a:rPr lang="en-CA" dirty="0"/>
              <a:t> </a:t>
            </a:r>
            <a:r>
              <a:rPr lang="en-CA" dirty="0" err="1"/>
              <a:t>l’application</a:t>
            </a:r>
            <a:r>
              <a:rPr lang="en-CA" dirty="0"/>
              <a:t> Bible App sur ton </a:t>
            </a:r>
            <a:r>
              <a:rPr lang="en-CA" dirty="0" err="1"/>
              <a:t>téléphone</a:t>
            </a:r>
            <a:endParaRPr lang="en-CA" dirty="0"/>
          </a:p>
          <a:p>
            <a:r>
              <a:rPr lang="en-CA" dirty="0"/>
              <a:t>2. </a:t>
            </a:r>
            <a:r>
              <a:rPr lang="en-CA" dirty="0" err="1"/>
              <a:t>D’aller</a:t>
            </a:r>
            <a:r>
              <a:rPr lang="en-CA" dirty="0"/>
              <a:t> à la MESSE. Si </a:t>
            </a:r>
            <a:r>
              <a:rPr lang="en-CA" dirty="0" err="1"/>
              <a:t>tu</a:t>
            </a:r>
            <a:r>
              <a:rPr lang="en-CA" dirty="0"/>
              <a:t> ne </a:t>
            </a:r>
            <a:r>
              <a:rPr lang="en-CA" dirty="0" err="1"/>
              <a:t>peux</a:t>
            </a:r>
            <a:r>
              <a:rPr lang="en-CA" dirty="0"/>
              <a:t> pas </a:t>
            </a:r>
            <a:r>
              <a:rPr lang="en-CA" dirty="0" err="1"/>
              <a:t>aller</a:t>
            </a:r>
            <a:r>
              <a:rPr lang="en-CA" dirty="0"/>
              <a:t> à la </a:t>
            </a:r>
            <a:r>
              <a:rPr lang="en-CA" dirty="0" err="1"/>
              <a:t>messe</a:t>
            </a:r>
            <a:r>
              <a:rPr lang="en-CA" dirty="0"/>
              <a:t> dans ton </a:t>
            </a:r>
            <a:r>
              <a:rPr lang="en-CA" dirty="0" err="1"/>
              <a:t>église</a:t>
            </a:r>
            <a:r>
              <a:rPr lang="en-CA" dirty="0"/>
              <a:t>, </a:t>
            </a:r>
            <a:r>
              <a:rPr lang="en-CA" dirty="0" err="1"/>
              <a:t>tu</a:t>
            </a:r>
            <a:r>
              <a:rPr lang="en-CA" dirty="0"/>
              <a:t> </a:t>
            </a:r>
            <a:r>
              <a:rPr lang="en-CA" dirty="0" err="1"/>
              <a:t>peux</a:t>
            </a:r>
            <a:r>
              <a:rPr lang="en-CA" dirty="0"/>
              <a:t> </a:t>
            </a:r>
            <a:r>
              <a:rPr lang="en-CA" dirty="0" err="1"/>
              <a:t>participer</a:t>
            </a:r>
            <a:r>
              <a:rPr lang="en-CA" dirty="0"/>
              <a:t> à </a:t>
            </a:r>
            <a:r>
              <a:rPr lang="en-CA" dirty="0" err="1"/>
              <a:t>une</a:t>
            </a:r>
            <a:r>
              <a:rPr lang="en-CA" dirty="0"/>
              <a:t> </a:t>
            </a:r>
            <a:r>
              <a:rPr lang="en-CA" dirty="0" err="1"/>
              <a:t>messe</a:t>
            </a:r>
            <a:r>
              <a:rPr lang="en-CA" dirty="0"/>
              <a:t> des </a:t>
            </a:r>
            <a:r>
              <a:rPr lang="en-CA" dirty="0" err="1"/>
              <a:t>jeunes</a:t>
            </a:r>
            <a:r>
              <a:rPr lang="en-CA" dirty="0"/>
              <a:t> </a:t>
            </a:r>
            <a:r>
              <a:rPr lang="en-CA" dirty="0" err="1"/>
              <a:t>en</a:t>
            </a:r>
            <a:r>
              <a:rPr lang="en-CA" dirty="0"/>
              <a:t> </a:t>
            </a:r>
            <a:r>
              <a:rPr lang="en-CA" dirty="0" err="1"/>
              <a:t>ligne</a:t>
            </a:r>
            <a:r>
              <a:rPr lang="en-CA" dirty="0"/>
              <a:t> sur le site </a:t>
            </a:r>
          </a:p>
          <a:p>
            <a:r>
              <a:rPr lang="en-CA" dirty="0">
                <a:solidFill>
                  <a:srgbClr val="002060"/>
                </a:solidFill>
                <a:hlinkClick r:id="rId3">
                  <a:extLst>
                    <a:ext uri="{A12FA001-AC4F-418D-AE19-62706E023703}">
                      <ahyp:hlinkClr xmlns:ahyp="http://schemas.microsoft.com/office/drawing/2018/hyperlinkcolor" val="tx"/>
                    </a:ext>
                  </a:extLst>
                </a:hlinkClick>
              </a:rPr>
              <a:t>https://www.egliselyoncentre.fr/</a:t>
            </a:r>
            <a:endParaRPr lang="en-CA" dirty="0">
              <a:solidFill>
                <a:srgbClr val="002060"/>
              </a:solidFill>
            </a:endParaRPr>
          </a:p>
          <a:p>
            <a:endParaRPr lang="fr-CA" dirty="0"/>
          </a:p>
        </p:txBody>
      </p:sp>
      <p:sp>
        <p:nvSpPr>
          <p:cNvPr id="4" name="Espace réservé de la date 3">
            <a:extLst>
              <a:ext uri="{FF2B5EF4-FFF2-40B4-BE49-F238E27FC236}">
                <a16:creationId xmlns:a16="http://schemas.microsoft.com/office/drawing/2014/main" id="{B0B6636A-4808-4BE6-97B0-B524B51995A7}"/>
              </a:ext>
            </a:extLst>
          </p:cNvPr>
          <p:cNvSpPr>
            <a:spLocks noGrp="1"/>
          </p:cNvSpPr>
          <p:nvPr>
            <p:ph type="dt" sz="half" idx="10"/>
          </p:nvPr>
        </p:nvSpPr>
        <p:spPr/>
        <p:txBody>
          <a:bodyPr/>
          <a:lstStyle/>
          <a:p>
            <a:pPr rtl="0"/>
            <a:fld id="{75162FBC-E467-46B8-ABE1-98D95CFF2BA6}" type="datetime1">
              <a:rPr lang="fr-FR" smtClean="0"/>
              <a:t>29/03/2021</a:t>
            </a:fld>
            <a:endParaRPr lang="en-US" dirty="0"/>
          </a:p>
        </p:txBody>
      </p:sp>
      <p:sp>
        <p:nvSpPr>
          <p:cNvPr id="5" name="ZoneTexte 4">
            <a:extLst>
              <a:ext uri="{FF2B5EF4-FFF2-40B4-BE49-F238E27FC236}">
                <a16:creationId xmlns:a16="http://schemas.microsoft.com/office/drawing/2014/main" id="{91709C03-92A0-4057-8926-36924B4CEF1B}"/>
              </a:ext>
            </a:extLst>
          </p:cNvPr>
          <p:cNvSpPr txBox="1"/>
          <p:nvPr/>
        </p:nvSpPr>
        <p:spPr>
          <a:xfrm>
            <a:off x="6096001" y="2075290"/>
            <a:ext cx="5029200" cy="7294305"/>
          </a:xfrm>
          <a:prstGeom prst="rect">
            <a:avLst/>
          </a:prstGeom>
          <a:noFill/>
        </p:spPr>
        <p:txBody>
          <a:bodyPr wrap="square" rtlCol="0">
            <a:spAutoFit/>
          </a:bodyPr>
          <a:lstStyle/>
          <a:p>
            <a:r>
              <a:rPr lang="en-CA" dirty="0"/>
              <a:t>3. </a:t>
            </a:r>
            <a:r>
              <a:rPr lang="en-CA" dirty="0" err="1"/>
              <a:t>Fais</a:t>
            </a:r>
            <a:r>
              <a:rPr lang="en-CA" dirty="0"/>
              <a:t> </a:t>
            </a:r>
            <a:r>
              <a:rPr lang="en-CA" dirty="0" err="1"/>
              <a:t>toi</a:t>
            </a:r>
            <a:r>
              <a:rPr lang="en-CA" dirty="0"/>
              <a:t> un bel </a:t>
            </a:r>
            <a:r>
              <a:rPr lang="en-CA" dirty="0" err="1"/>
              <a:t>espace</a:t>
            </a:r>
            <a:r>
              <a:rPr lang="en-CA" dirty="0"/>
              <a:t> de PRIÈRE:</a:t>
            </a:r>
          </a:p>
          <a:p>
            <a:endParaRPr lang="en-CA" dirty="0"/>
          </a:p>
          <a:p>
            <a:pPr marL="285750" indent="-285750">
              <a:buFont typeface="Wingdings" panose="05000000000000000000" pitchFamily="2" charset="2"/>
              <a:buChar char="ü"/>
            </a:pPr>
            <a:r>
              <a:rPr lang="en-CA" dirty="0" err="1"/>
              <a:t>Écoute</a:t>
            </a:r>
            <a:r>
              <a:rPr lang="en-CA" dirty="0"/>
              <a:t> les chants de </a:t>
            </a:r>
            <a:r>
              <a:rPr lang="en-CA" dirty="0" err="1"/>
              <a:t>louange</a:t>
            </a:r>
            <a:r>
              <a:rPr lang="en-CA" dirty="0"/>
              <a:t> du </a:t>
            </a:r>
            <a:r>
              <a:rPr lang="en-CA" dirty="0" err="1"/>
              <a:t>groupe</a:t>
            </a:r>
            <a:r>
              <a:rPr lang="en-CA" dirty="0"/>
              <a:t> Glorious sur </a:t>
            </a:r>
            <a:r>
              <a:rPr lang="en-CA" dirty="0" err="1"/>
              <a:t>Youtube</a:t>
            </a:r>
            <a:r>
              <a:rPr lang="en-CA" dirty="0"/>
              <a:t> </a:t>
            </a:r>
            <a:r>
              <a:rPr lang="en-CA" dirty="0" err="1"/>
              <a:t>ou</a:t>
            </a:r>
            <a:r>
              <a:rPr lang="en-CA" dirty="0"/>
              <a:t> sur </a:t>
            </a:r>
            <a:r>
              <a:rPr lang="en-CA" dirty="0" err="1"/>
              <a:t>l’appli</a:t>
            </a:r>
            <a:r>
              <a:rPr lang="en-CA" dirty="0"/>
              <a:t> musique de ton </a:t>
            </a:r>
            <a:r>
              <a:rPr lang="en-CA" dirty="0" err="1"/>
              <a:t>téléphone</a:t>
            </a:r>
            <a:r>
              <a:rPr lang="en-CA" dirty="0"/>
              <a:t>, laisse-</a:t>
            </a:r>
            <a:r>
              <a:rPr lang="en-CA" dirty="0" err="1"/>
              <a:t>toi</a:t>
            </a:r>
            <a:r>
              <a:rPr lang="en-CA" dirty="0"/>
              <a:t> INSPIRER</a:t>
            </a:r>
          </a:p>
          <a:p>
            <a:pPr marL="285750" indent="-285750">
              <a:buFont typeface="Wingdings" panose="05000000000000000000" pitchFamily="2" charset="2"/>
              <a:buChar char="ü"/>
            </a:pPr>
            <a:endParaRPr lang="en-CA" dirty="0"/>
          </a:p>
          <a:p>
            <a:pPr marL="285750" indent="-285750">
              <a:buFont typeface="Wingdings" panose="05000000000000000000" pitchFamily="2" charset="2"/>
              <a:buChar char="ü"/>
            </a:pPr>
            <a:r>
              <a:rPr lang="en-CA" dirty="0" err="1"/>
              <a:t>Télécharge</a:t>
            </a:r>
            <a:r>
              <a:rPr lang="en-CA" dirty="0"/>
              <a:t> </a:t>
            </a:r>
            <a:r>
              <a:rPr lang="en-CA" dirty="0" err="1"/>
              <a:t>l’appli</a:t>
            </a:r>
            <a:r>
              <a:rPr lang="en-CA" dirty="0"/>
              <a:t> </a:t>
            </a:r>
            <a:r>
              <a:rPr lang="en-CA" dirty="0" err="1"/>
              <a:t>YouCat</a:t>
            </a:r>
            <a:r>
              <a:rPr lang="en-CA" dirty="0"/>
              <a:t>, </a:t>
            </a:r>
            <a:r>
              <a:rPr lang="en-CA" dirty="0" err="1"/>
              <a:t>spécialement</a:t>
            </a:r>
            <a:r>
              <a:rPr lang="en-CA" dirty="0"/>
              <a:t> </a:t>
            </a:r>
            <a:r>
              <a:rPr lang="en-CA" dirty="0" err="1"/>
              <a:t>conçue</a:t>
            </a:r>
            <a:r>
              <a:rPr lang="en-CA" dirty="0"/>
              <a:t> pour </a:t>
            </a:r>
            <a:r>
              <a:rPr lang="en-CA" dirty="0" err="1"/>
              <a:t>toi</a:t>
            </a:r>
            <a:r>
              <a:rPr lang="en-CA" dirty="0"/>
              <a:t>, </a:t>
            </a:r>
            <a:r>
              <a:rPr lang="en-CA" dirty="0" err="1"/>
              <a:t>elle</a:t>
            </a:r>
            <a:r>
              <a:rPr lang="en-CA" dirty="0"/>
              <a:t> </a:t>
            </a:r>
            <a:r>
              <a:rPr lang="en-CA" dirty="0" err="1"/>
              <a:t>t’accompagne</a:t>
            </a:r>
            <a:r>
              <a:rPr lang="en-CA" dirty="0"/>
              <a:t> </a:t>
            </a:r>
            <a:r>
              <a:rPr lang="en-CA" dirty="0" err="1"/>
              <a:t>chaque</a:t>
            </a:r>
            <a:r>
              <a:rPr lang="en-CA" dirty="0"/>
              <a:t> jour pour ton temps de </a:t>
            </a:r>
            <a:r>
              <a:rPr lang="en-CA" dirty="0" err="1"/>
              <a:t>prière</a:t>
            </a:r>
            <a:endParaRPr lang="en-CA" dirty="0"/>
          </a:p>
          <a:p>
            <a:pPr marL="285750" indent="-285750">
              <a:buFont typeface="Wingdings" panose="05000000000000000000" pitchFamily="2" charset="2"/>
              <a:buChar char="ü"/>
            </a:pPr>
            <a:endParaRPr lang="en-CA" dirty="0"/>
          </a:p>
          <a:p>
            <a:pPr marL="285750" indent="-285750">
              <a:buFont typeface="Wingdings" panose="05000000000000000000" pitchFamily="2" charset="2"/>
              <a:buChar char="ü"/>
            </a:pPr>
            <a:r>
              <a:rPr lang="en-CA" dirty="0"/>
              <a:t>Tu </a:t>
            </a:r>
            <a:r>
              <a:rPr lang="en-CA" dirty="0" err="1"/>
              <a:t>peux</a:t>
            </a:r>
            <a:r>
              <a:rPr lang="en-CA" dirty="0"/>
              <a:t> </a:t>
            </a:r>
            <a:r>
              <a:rPr lang="en-CA" dirty="0" err="1"/>
              <a:t>aussi</a:t>
            </a:r>
            <a:r>
              <a:rPr lang="en-CA" dirty="0"/>
              <a:t> </a:t>
            </a:r>
            <a:r>
              <a:rPr lang="en-CA" dirty="0" err="1"/>
              <a:t>télécharger</a:t>
            </a:r>
            <a:r>
              <a:rPr lang="en-CA" dirty="0"/>
              <a:t> </a:t>
            </a:r>
            <a:r>
              <a:rPr lang="en-CA" dirty="0" err="1"/>
              <a:t>l’appli</a:t>
            </a:r>
            <a:r>
              <a:rPr lang="en-CA" dirty="0"/>
              <a:t> </a:t>
            </a:r>
            <a:r>
              <a:rPr lang="en-CA" dirty="0" err="1"/>
              <a:t>YouPray</a:t>
            </a:r>
            <a:r>
              <a:rPr lang="en-CA" dirty="0"/>
              <a:t> qui </a:t>
            </a:r>
            <a:r>
              <a:rPr lang="en-CA" dirty="0" err="1"/>
              <a:t>t’accompagne</a:t>
            </a:r>
            <a:r>
              <a:rPr lang="en-CA" dirty="0"/>
              <a:t> </a:t>
            </a:r>
            <a:r>
              <a:rPr lang="en-CA" dirty="0" err="1"/>
              <a:t>chaque</a:t>
            </a:r>
            <a:r>
              <a:rPr lang="en-CA" dirty="0"/>
              <a:t> jour pour un temps de </a:t>
            </a:r>
            <a:r>
              <a:rPr lang="en-CA" dirty="0" err="1"/>
              <a:t>prière</a:t>
            </a:r>
            <a:r>
              <a:rPr lang="en-CA" dirty="0"/>
              <a:t> de </a:t>
            </a:r>
            <a:r>
              <a:rPr lang="en-CA" dirty="0" err="1"/>
              <a:t>différentes</a:t>
            </a:r>
            <a:r>
              <a:rPr lang="en-CA" dirty="0"/>
              <a:t> manières. </a:t>
            </a:r>
          </a:p>
          <a:p>
            <a:pPr marL="285750" indent="-285750">
              <a:buFont typeface="Wingdings" panose="05000000000000000000" pitchFamily="2" charset="2"/>
              <a:buChar char="ü"/>
            </a:pPr>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fr-CA" dirty="0"/>
          </a:p>
        </p:txBody>
      </p:sp>
    </p:spTree>
    <p:extLst>
      <p:ext uri="{BB962C8B-B14F-4D97-AF65-F5344CB8AC3E}">
        <p14:creationId xmlns:p14="http://schemas.microsoft.com/office/powerpoint/2010/main" val="734092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05FACF2-F42A-4A09-AFCD-46330D18EFE6}"/>
              </a:ext>
            </a:extLst>
          </p:cNvPr>
          <p:cNvSpPr>
            <a:spLocks noGrp="1"/>
          </p:cNvSpPr>
          <p:nvPr>
            <p:ph type="dt" sz="half" idx="10"/>
          </p:nvPr>
        </p:nvSpPr>
        <p:spPr/>
        <p:txBody>
          <a:bodyPr/>
          <a:lstStyle/>
          <a:p>
            <a:pPr rtl="0"/>
            <a:fld id="{8C7E81F3-FFCD-4236-B158-26C78CAC6E11}" type="datetime1">
              <a:rPr lang="fr-FR" smtClean="0"/>
              <a:t>29/03/2021</a:t>
            </a:fld>
            <a:endParaRPr lang="en-US" dirty="0"/>
          </a:p>
        </p:txBody>
      </p:sp>
      <p:sp>
        <p:nvSpPr>
          <p:cNvPr id="3" name="ZoneTexte 2">
            <a:extLst>
              <a:ext uri="{FF2B5EF4-FFF2-40B4-BE49-F238E27FC236}">
                <a16:creationId xmlns:a16="http://schemas.microsoft.com/office/drawing/2014/main" id="{66C5E216-06CA-478B-A3B9-6B6654DF182C}"/>
              </a:ext>
            </a:extLst>
          </p:cNvPr>
          <p:cNvSpPr txBox="1"/>
          <p:nvPr/>
        </p:nvSpPr>
        <p:spPr>
          <a:xfrm>
            <a:off x="182732" y="193088"/>
            <a:ext cx="11826535" cy="707886"/>
          </a:xfrm>
          <a:prstGeom prst="rect">
            <a:avLst/>
          </a:prstGeom>
          <a:noFill/>
        </p:spPr>
        <p:txBody>
          <a:bodyPr wrap="square" rtlCol="0">
            <a:spAutoFit/>
          </a:bodyPr>
          <a:lstStyle/>
          <a:p>
            <a:pPr algn="ctr"/>
            <a:r>
              <a:rPr lang="fr-CA" sz="4000" dirty="0">
                <a:latin typeface="Comic Sans MS" panose="030F0702030302020204" pitchFamily="66" charset="0"/>
              </a:rPr>
              <a:t>La profession de foi</a:t>
            </a:r>
            <a:endParaRPr lang="en-CA" sz="4000" dirty="0">
              <a:latin typeface="Comic Sans MS" panose="030F0702030302020204" pitchFamily="66" charset="0"/>
            </a:endParaRPr>
          </a:p>
        </p:txBody>
      </p:sp>
      <p:sp>
        <p:nvSpPr>
          <p:cNvPr id="4" name="ZoneTexte 3">
            <a:extLst>
              <a:ext uri="{FF2B5EF4-FFF2-40B4-BE49-F238E27FC236}">
                <a16:creationId xmlns:a16="http://schemas.microsoft.com/office/drawing/2014/main" id="{2F564BAB-2FAC-42C8-80F0-AE3B53290603}"/>
              </a:ext>
            </a:extLst>
          </p:cNvPr>
          <p:cNvSpPr txBox="1"/>
          <p:nvPr/>
        </p:nvSpPr>
        <p:spPr>
          <a:xfrm>
            <a:off x="976542" y="1653223"/>
            <a:ext cx="9391727" cy="2954655"/>
          </a:xfrm>
          <a:prstGeom prst="rect">
            <a:avLst/>
          </a:prstGeom>
          <a:noFill/>
        </p:spPr>
        <p:txBody>
          <a:bodyPr wrap="square" rtlCol="0">
            <a:spAutoFit/>
          </a:bodyPr>
          <a:lstStyle/>
          <a:p>
            <a:r>
              <a:rPr lang="fr-CA" sz="2400" dirty="0">
                <a:effectLst/>
                <a:latin typeface="Comic Sans MS" panose="030F0702030302020204" pitchFamily="66" charset="0"/>
                <a:ea typeface="Times New Roman" panose="02020603050405020304" pitchFamily="18" charset="0"/>
              </a:rPr>
              <a:t>Le curé confirme la foi de l’assemblée.</a:t>
            </a:r>
            <a:endParaRPr lang="en-CA" sz="2400" dirty="0">
              <a:effectLst/>
              <a:latin typeface="Times New Roman" panose="02020603050405020304" pitchFamily="18" charset="0"/>
              <a:ea typeface="Times New Roman" panose="02020603050405020304" pitchFamily="18" charset="0"/>
            </a:endParaRPr>
          </a:p>
          <a:p>
            <a:r>
              <a:rPr lang="fr-FR" sz="2400" dirty="0">
                <a:effectLst/>
                <a:latin typeface="Comic Sans MS" panose="030F0702030302020204" pitchFamily="66" charset="0"/>
                <a:ea typeface="Times New Roman" panose="02020603050405020304" pitchFamily="18" charset="0"/>
              </a:rPr>
              <a:t> </a:t>
            </a:r>
            <a:endParaRPr lang="en-CA" sz="2400" dirty="0">
              <a:effectLst/>
              <a:latin typeface="Times New Roman" panose="02020603050405020304" pitchFamily="18" charset="0"/>
              <a:ea typeface="Times New Roman" panose="02020603050405020304" pitchFamily="18" charset="0"/>
            </a:endParaRPr>
          </a:p>
          <a:p>
            <a:r>
              <a:rPr lang="fr-FR" sz="2400" b="1" dirty="0">
                <a:effectLst/>
                <a:latin typeface="Comic Sans MS" panose="030F0702030302020204" pitchFamily="66" charset="0"/>
                <a:ea typeface="Times New Roman" panose="02020603050405020304" pitchFamily="18" charset="0"/>
              </a:rPr>
              <a:t>Votre foi, c’est notre foi ;</a:t>
            </a:r>
            <a:endParaRPr lang="en-CA" sz="2400" b="1" dirty="0">
              <a:effectLst/>
              <a:latin typeface="Times New Roman" panose="02020603050405020304" pitchFamily="18" charset="0"/>
              <a:ea typeface="Times New Roman" panose="02020603050405020304" pitchFamily="18" charset="0"/>
            </a:endParaRPr>
          </a:p>
          <a:p>
            <a:r>
              <a:rPr lang="fr-FR" sz="2400" b="1" dirty="0">
                <a:effectLst/>
                <a:latin typeface="Comic Sans MS" panose="030F0702030302020204" pitchFamily="66" charset="0"/>
                <a:ea typeface="Times New Roman" panose="02020603050405020304" pitchFamily="18" charset="0"/>
              </a:rPr>
              <a:t>C’est la foi de l’Église que nous proclamons. </a:t>
            </a:r>
            <a:endParaRPr lang="en-CA" sz="2400" b="1" dirty="0">
              <a:effectLst/>
              <a:latin typeface="Times New Roman" panose="02020603050405020304" pitchFamily="18" charset="0"/>
              <a:ea typeface="Times New Roman" panose="02020603050405020304" pitchFamily="18" charset="0"/>
            </a:endParaRPr>
          </a:p>
          <a:p>
            <a:r>
              <a:rPr lang="fr-FR" sz="2400" b="1" dirty="0">
                <a:effectLst/>
                <a:latin typeface="Comic Sans MS" panose="030F0702030302020204" pitchFamily="66" charset="0"/>
                <a:ea typeface="Times New Roman" panose="02020603050405020304" pitchFamily="18" charset="0"/>
              </a:rPr>
              <a:t>Qu'elle nous ouvre à la richesse infinie de la vie avec Dieu.</a:t>
            </a:r>
            <a:endParaRPr lang="en-CA" sz="2400" b="1" dirty="0">
              <a:effectLst/>
              <a:latin typeface="Times New Roman" panose="02020603050405020304" pitchFamily="18" charset="0"/>
              <a:ea typeface="Times New Roman" panose="02020603050405020304" pitchFamily="18" charset="0"/>
            </a:endParaRPr>
          </a:p>
          <a:p>
            <a:r>
              <a:rPr lang="fr-FR" sz="2400" b="1" dirty="0">
                <a:effectLst/>
                <a:latin typeface="Comic Sans MS" panose="030F0702030302020204" pitchFamily="66" charset="0"/>
                <a:ea typeface="Times New Roman" panose="02020603050405020304" pitchFamily="18" charset="0"/>
              </a:rPr>
              <a:t>Qu’elle nous aide à porter la lumière </a:t>
            </a:r>
            <a:endParaRPr lang="en-CA" sz="2400" b="1" dirty="0">
              <a:effectLst/>
              <a:latin typeface="Times New Roman" panose="02020603050405020304" pitchFamily="18" charset="0"/>
              <a:ea typeface="Times New Roman" panose="02020603050405020304" pitchFamily="18" charset="0"/>
            </a:endParaRPr>
          </a:p>
          <a:p>
            <a:r>
              <a:rPr lang="fr-FR" sz="2400" b="1" dirty="0">
                <a:effectLst/>
                <a:latin typeface="Comic Sans MS" panose="030F0702030302020204" pitchFamily="66" charset="0"/>
                <a:ea typeface="Times New Roman" panose="02020603050405020304" pitchFamily="18" charset="0"/>
              </a:rPr>
              <a:t>dans le monde en recherche.</a:t>
            </a:r>
            <a:endParaRPr lang="en-CA" sz="2400" b="1" dirty="0">
              <a:effectLst/>
              <a:latin typeface="Times New Roman" panose="02020603050405020304" pitchFamily="18" charset="0"/>
              <a:ea typeface="Times New Roman" panose="02020603050405020304" pitchFamily="18" charset="0"/>
            </a:endParaRPr>
          </a:p>
          <a:p>
            <a:endParaRPr lang="en-CA"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75894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05FACF2-F42A-4A09-AFCD-46330D18EFE6}"/>
              </a:ext>
            </a:extLst>
          </p:cNvPr>
          <p:cNvSpPr>
            <a:spLocks noGrp="1"/>
          </p:cNvSpPr>
          <p:nvPr>
            <p:ph type="dt" sz="half" idx="10"/>
          </p:nvPr>
        </p:nvSpPr>
        <p:spPr/>
        <p:txBody>
          <a:bodyPr/>
          <a:lstStyle/>
          <a:p>
            <a:pPr rtl="0"/>
            <a:fld id="{8C7E81F3-FFCD-4236-B158-26C78CAC6E11}" type="datetime1">
              <a:rPr lang="fr-FR" smtClean="0"/>
              <a:t>29/03/2021</a:t>
            </a:fld>
            <a:endParaRPr lang="en-US" dirty="0"/>
          </a:p>
        </p:txBody>
      </p:sp>
      <p:sp>
        <p:nvSpPr>
          <p:cNvPr id="3" name="ZoneTexte 2">
            <a:extLst>
              <a:ext uri="{FF2B5EF4-FFF2-40B4-BE49-F238E27FC236}">
                <a16:creationId xmlns:a16="http://schemas.microsoft.com/office/drawing/2014/main" id="{66C5E216-06CA-478B-A3B9-6B6654DF182C}"/>
              </a:ext>
            </a:extLst>
          </p:cNvPr>
          <p:cNvSpPr txBox="1"/>
          <p:nvPr/>
        </p:nvSpPr>
        <p:spPr>
          <a:xfrm>
            <a:off x="182732" y="193088"/>
            <a:ext cx="11826535" cy="707886"/>
          </a:xfrm>
          <a:prstGeom prst="rect">
            <a:avLst/>
          </a:prstGeom>
          <a:noFill/>
        </p:spPr>
        <p:txBody>
          <a:bodyPr wrap="square" rtlCol="0">
            <a:spAutoFit/>
          </a:bodyPr>
          <a:lstStyle/>
          <a:p>
            <a:pPr algn="ctr"/>
            <a:r>
              <a:rPr lang="fr-CA" sz="4000" dirty="0">
                <a:latin typeface="Comic Sans MS" panose="030F0702030302020204" pitchFamily="66" charset="0"/>
              </a:rPr>
              <a:t>Imposition des mains</a:t>
            </a:r>
            <a:endParaRPr lang="en-CA" sz="4000" dirty="0">
              <a:latin typeface="Comic Sans MS" panose="030F0702030302020204" pitchFamily="66" charset="0"/>
            </a:endParaRPr>
          </a:p>
        </p:txBody>
      </p:sp>
      <p:sp>
        <p:nvSpPr>
          <p:cNvPr id="4" name="ZoneTexte 3">
            <a:extLst>
              <a:ext uri="{FF2B5EF4-FFF2-40B4-BE49-F238E27FC236}">
                <a16:creationId xmlns:a16="http://schemas.microsoft.com/office/drawing/2014/main" id="{2F564BAB-2FAC-42C8-80F0-AE3B53290603}"/>
              </a:ext>
            </a:extLst>
          </p:cNvPr>
          <p:cNvSpPr txBox="1"/>
          <p:nvPr/>
        </p:nvSpPr>
        <p:spPr>
          <a:xfrm>
            <a:off x="452761" y="1618526"/>
            <a:ext cx="5388746" cy="2308324"/>
          </a:xfrm>
          <a:prstGeom prst="rect">
            <a:avLst/>
          </a:prstGeom>
          <a:noFill/>
        </p:spPr>
        <p:txBody>
          <a:bodyPr wrap="square" rtlCol="0">
            <a:spAutoFit/>
          </a:bodyPr>
          <a:lstStyle/>
          <a:p>
            <a:r>
              <a:rPr lang="fr-CA" sz="1800" b="1" dirty="0">
                <a:effectLst/>
                <a:latin typeface="Comic Sans MS" panose="030F0702030302020204" pitchFamily="66" charset="0"/>
                <a:ea typeface="Times New Roman" panose="02020603050405020304" pitchFamily="18" charset="0"/>
              </a:rPr>
              <a:t>Tous ensemble, recueillons-nous,</a:t>
            </a:r>
            <a:endParaRPr lang="en-CA" sz="1800" dirty="0">
              <a:effectLst/>
              <a:latin typeface="Times New Roman" panose="02020603050405020304" pitchFamily="18" charset="0"/>
              <a:ea typeface="Times New Roman" panose="02020603050405020304" pitchFamily="18" charset="0"/>
            </a:endParaRPr>
          </a:p>
          <a:p>
            <a:r>
              <a:rPr lang="fr-CA" sz="1800" b="1" dirty="0">
                <a:effectLst/>
                <a:latin typeface="Comic Sans MS" panose="030F0702030302020204" pitchFamily="66" charset="0"/>
                <a:ea typeface="Times New Roman" panose="02020603050405020304" pitchFamily="18" charset="0"/>
              </a:rPr>
              <a:t>Pensons aux confirmands d’aujourd’hui, </a:t>
            </a:r>
            <a:endParaRPr lang="en-CA" sz="1800" dirty="0">
              <a:effectLst/>
              <a:latin typeface="Times New Roman" panose="02020603050405020304" pitchFamily="18" charset="0"/>
              <a:ea typeface="Times New Roman" panose="02020603050405020304" pitchFamily="18" charset="0"/>
            </a:endParaRPr>
          </a:p>
          <a:p>
            <a:r>
              <a:rPr lang="fr-CA" sz="1800" b="1" dirty="0">
                <a:effectLst/>
                <a:latin typeface="Comic Sans MS" panose="030F0702030302020204" pitchFamily="66" charset="0"/>
                <a:ea typeface="Times New Roman" panose="02020603050405020304" pitchFamily="18" charset="0"/>
              </a:rPr>
              <a:t>à leur engagement, </a:t>
            </a:r>
            <a:endParaRPr lang="en-CA" sz="1800" dirty="0">
              <a:effectLst/>
              <a:latin typeface="Times New Roman" panose="02020603050405020304" pitchFamily="18" charset="0"/>
              <a:ea typeface="Times New Roman" panose="02020603050405020304" pitchFamily="18" charset="0"/>
            </a:endParaRPr>
          </a:p>
          <a:p>
            <a:r>
              <a:rPr lang="fr-CA" sz="1800" b="1" dirty="0">
                <a:effectLst/>
                <a:latin typeface="Comic Sans MS" panose="030F0702030302020204" pitchFamily="66" charset="0"/>
                <a:ea typeface="Times New Roman" panose="02020603050405020304" pitchFamily="18" charset="0"/>
              </a:rPr>
              <a:t>à tout ce que nous espérons pour eux, </a:t>
            </a:r>
            <a:endParaRPr lang="en-CA" sz="1800" dirty="0">
              <a:effectLst/>
              <a:latin typeface="Times New Roman" panose="02020603050405020304" pitchFamily="18" charset="0"/>
              <a:ea typeface="Times New Roman" panose="02020603050405020304" pitchFamily="18" charset="0"/>
            </a:endParaRPr>
          </a:p>
          <a:p>
            <a:r>
              <a:rPr lang="fr-CA" sz="1800" b="1" dirty="0">
                <a:effectLst/>
                <a:latin typeface="Comic Sans MS" panose="030F0702030302020204" pitchFamily="66" charset="0"/>
                <a:ea typeface="Times New Roman" panose="02020603050405020304" pitchFamily="18" charset="0"/>
              </a:rPr>
              <a:t>à tout ce que Dieu souhaite pour eux,</a:t>
            </a:r>
            <a:endParaRPr lang="en-CA" sz="1800" dirty="0">
              <a:effectLst/>
              <a:latin typeface="Times New Roman" panose="02020603050405020304" pitchFamily="18" charset="0"/>
              <a:ea typeface="Times New Roman" panose="02020603050405020304" pitchFamily="18" charset="0"/>
            </a:endParaRPr>
          </a:p>
          <a:p>
            <a:r>
              <a:rPr lang="fr-CA" sz="1800" b="1" dirty="0">
                <a:effectLst/>
                <a:latin typeface="Comic Sans MS" panose="030F0702030302020204" pitchFamily="66" charset="0"/>
                <a:ea typeface="Times New Roman" panose="02020603050405020304" pitchFamily="18" charset="0"/>
              </a:rPr>
              <a:t>et prions.</a:t>
            </a:r>
            <a:endParaRPr lang="en-CA" sz="1800" dirty="0">
              <a:effectLst/>
              <a:latin typeface="Times New Roman" panose="02020603050405020304" pitchFamily="18" charset="0"/>
              <a:ea typeface="Times New Roman" panose="02020603050405020304" pitchFamily="18" charset="0"/>
            </a:endParaRPr>
          </a:p>
          <a:p>
            <a:r>
              <a:rPr lang="fr-CA" sz="1800" b="1" u="none" strike="noStrike"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endParaRPr lang="en-CA" sz="1800" dirty="0">
              <a:effectLst/>
              <a:latin typeface="Times New Roman" panose="02020603050405020304" pitchFamily="18" charset="0"/>
              <a:ea typeface="Times New Roman" panose="02020603050405020304" pitchFamily="18" charset="0"/>
            </a:endParaRPr>
          </a:p>
        </p:txBody>
      </p:sp>
      <p:sp>
        <p:nvSpPr>
          <p:cNvPr id="5" name="ZoneTexte 4">
            <a:extLst>
              <a:ext uri="{FF2B5EF4-FFF2-40B4-BE49-F238E27FC236}">
                <a16:creationId xmlns:a16="http://schemas.microsoft.com/office/drawing/2014/main" id="{7D653EC2-DAE9-414E-ABCB-91232A12F28E}"/>
              </a:ext>
            </a:extLst>
          </p:cNvPr>
          <p:cNvSpPr txBox="1"/>
          <p:nvPr/>
        </p:nvSpPr>
        <p:spPr>
          <a:xfrm>
            <a:off x="5927323" y="997089"/>
            <a:ext cx="5599481" cy="5786199"/>
          </a:xfrm>
          <a:prstGeom prst="rect">
            <a:avLst/>
          </a:prstGeom>
          <a:noFill/>
        </p:spPr>
        <p:txBody>
          <a:bodyPr wrap="square" rtlCol="0">
            <a:spAutoFit/>
          </a:bodyPr>
          <a:lstStyle/>
          <a:p>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Dieu très bon, </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Père de Jésus, le Christ, notre Seigneur,</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regarde ces baptisés(es) sur qui nous imposons les mains :</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R="27305" algn="just"/>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Par le baptême, tu les as libérés du péché, tu les as fait renaître de l’eau et de l’Esprit;</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R="27305" algn="just"/>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Comme tu l’as promis, </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R="27305" algn="just"/>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Répands maintenant sur eux ton Esprit ; </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R="27305" algn="just"/>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Donne-leur en plénitude </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R="27305" indent="474345" algn="just"/>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l’esprit qui reposait sur ton Fils Jésus;  esprit de sagesse et d’intelligence, </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R="27305" algn="just"/>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esprit de connaissance et d’affection filiale ; </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R="27305" algn="l"/>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Remplis-les de l’esprit d’adoration.</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R="27305" indent="474345" algn="l"/>
            <a:r>
              <a:rPr lang="fr-CA"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R="27305" indent="17145" algn="l"/>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Par Jésus  Christ, notre Sauveur, </a:t>
            </a:r>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R="27305" indent="17145" algn="l"/>
            <a:r>
              <a:rPr lang="fr-CA" sz="1800" b="1" dirty="0">
                <a:effectLst/>
                <a:latin typeface="Comic Sans MS" panose="030F0702030302020204" pitchFamily="66" charset="0"/>
                <a:ea typeface="Times New Roman" panose="02020603050405020304" pitchFamily="18" charset="0"/>
                <a:cs typeface="Times New Roman" panose="02020603050405020304" pitchFamily="18" charset="0"/>
              </a:rPr>
              <a:t>qui est vivant pour les siècles et les siècles.</a:t>
            </a:r>
          </a:p>
          <a:p>
            <a:pPr marR="27305" indent="17145" algn="l"/>
            <a:endParaRPr lang="en-CA" sz="18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R="27305" indent="17145" algn="l">
              <a:spcAft>
                <a:spcPts val="0"/>
              </a:spcAft>
            </a:pPr>
            <a:r>
              <a:rPr lang="fr-CA" sz="2800" b="0" i="1" dirty="0">
                <a:effectLst/>
                <a:latin typeface="Times New Roman" panose="02020603050405020304" pitchFamily="18" charset="0"/>
                <a:ea typeface="Times New Roman" panose="02020603050405020304" pitchFamily="18" charset="0"/>
                <a:cs typeface="Times New Roman" panose="02020603050405020304" pitchFamily="18" charset="0"/>
              </a:rPr>
              <a:t>R/ : Amen.</a:t>
            </a:r>
            <a:endParaRPr lang="en-CA" sz="2800" b="1" dirty="0">
              <a:effectLst/>
              <a:latin typeface="Comic Sans MS" panose="030F0702030302020204" pitchFamily="66" charset="0"/>
              <a:ea typeface="Times New Roman" panose="02020603050405020304" pitchFamily="18" charset="0"/>
              <a:cs typeface="Times New Roman" panose="02020603050405020304" pitchFamily="18" charset="0"/>
            </a:endParaRPr>
          </a:p>
          <a:p>
            <a:endParaRPr lang="en-CA" sz="1800" dirty="0">
              <a:effectLst/>
              <a:latin typeface="Times New Roman" panose="02020603050405020304" pitchFamily="18" charset="0"/>
              <a:ea typeface="Times New Roman" panose="02020603050405020304" pitchFamily="18" charset="0"/>
            </a:endParaRPr>
          </a:p>
          <a:p>
            <a:pPr marL="338455" indent="-320040" algn="just">
              <a:tabLst>
                <a:tab pos="370205" algn="l"/>
              </a:tabLst>
            </a:pPr>
            <a:endParaRPr lang="en-CA"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1644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05FACF2-F42A-4A09-AFCD-46330D18EFE6}"/>
              </a:ext>
            </a:extLst>
          </p:cNvPr>
          <p:cNvSpPr>
            <a:spLocks noGrp="1"/>
          </p:cNvSpPr>
          <p:nvPr>
            <p:ph type="dt" sz="half" idx="10"/>
          </p:nvPr>
        </p:nvSpPr>
        <p:spPr/>
        <p:txBody>
          <a:bodyPr/>
          <a:lstStyle/>
          <a:p>
            <a:pPr rtl="0"/>
            <a:fld id="{8C7E81F3-FFCD-4236-B158-26C78CAC6E11}" type="datetime1">
              <a:rPr lang="fr-FR" smtClean="0"/>
              <a:t>29/03/2021</a:t>
            </a:fld>
            <a:endParaRPr lang="en-US" dirty="0"/>
          </a:p>
        </p:txBody>
      </p:sp>
      <p:sp>
        <p:nvSpPr>
          <p:cNvPr id="3" name="ZoneTexte 2">
            <a:extLst>
              <a:ext uri="{FF2B5EF4-FFF2-40B4-BE49-F238E27FC236}">
                <a16:creationId xmlns:a16="http://schemas.microsoft.com/office/drawing/2014/main" id="{66C5E216-06CA-478B-A3B9-6B6654DF182C}"/>
              </a:ext>
            </a:extLst>
          </p:cNvPr>
          <p:cNvSpPr txBox="1"/>
          <p:nvPr/>
        </p:nvSpPr>
        <p:spPr>
          <a:xfrm>
            <a:off x="182732" y="193088"/>
            <a:ext cx="11826535" cy="707886"/>
          </a:xfrm>
          <a:prstGeom prst="rect">
            <a:avLst/>
          </a:prstGeom>
          <a:noFill/>
        </p:spPr>
        <p:txBody>
          <a:bodyPr wrap="square" rtlCol="0">
            <a:spAutoFit/>
          </a:bodyPr>
          <a:lstStyle/>
          <a:p>
            <a:pPr algn="ctr"/>
            <a:r>
              <a:rPr lang="fr-CA" sz="4000" dirty="0">
                <a:latin typeface="Comic Sans MS" panose="030F0702030302020204" pitchFamily="66" charset="0"/>
              </a:rPr>
              <a:t>L’onction avec le saint Chrême</a:t>
            </a:r>
            <a:endParaRPr lang="en-CA" sz="4000" dirty="0">
              <a:latin typeface="Comic Sans MS" panose="030F0702030302020204" pitchFamily="66" charset="0"/>
            </a:endParaRPr>
          </a:p>
        </p:txBody>
      </p:sp>
      <p:sp>
        <p:nvSpPr>
          <p:cNvPr id="4" name="ZoneTexte 3">
            <a:extLst>
              <a:ext uri="{FF2B5EF4-FFF2-40B4-BE49-F238E27FC236}">
                <a16:creationId xmlns:a16="http://schemas.microsoft.com/office/drawing/2014/main" id="{2F564BAB-2FAC-42C8-80F0-AE3B53290603}"/>
              </a:ext>
            </a:extLst>
          </p:cNvPr>
          <p:cNvSpPr txBox="1"/>
          <p:nvPr/>
        </p:nvSpPr>
        <p:spPr>
          <a:xfrm>
            <a:off x="742278" y="1290919"/>
            <a:ext cx="10768404" cy="4924425"/>
          </a:xfrm>
          <a:prstGeom prst="rect">
            <a:avLst/>
          </a:prstGeom>
          <a:noFill/>
        </p:spPr>
        <p:txBody>
          <a:bodyPr wrap="square" rtlCol="0">
            <a:spAutoFit/>
          </a:bodyPr>
          <a:lstStyle/>
          <a:p>
            <a:r>
              <a:rPr lang="fr-CA" sz="2400" dirty="0">
                <a:effectLst/>
                <a:latin typeface="Comic Sans MS" panose="030F0702030302020204" pitchFamily="66" charset="0"/>
                <a:ea typeface="Times New Roman" panose="02020603050405020304" pitchFamily="18" charset="0"/>
              </a:rPr>
              <a:t>Maintenant, le curé va </a:t>
            </a:r>
            <a:r>
              <a:rPr lang="fr-CA" sz="2400" dirty="0">
                <a:latin typeface="Comic Sans MS" panose="030F0702030302020204" pitchFamily="66" charset="0"/>
                <a:ea typeface="Times New Roman" panose="02020603050405020304" pitchFamily="18" charset="0"/>
              </a:rPr>
              <a:t>marqué d’une croix le front de chaque confirmand avec une huile sainte en disant: </a:t>
            </a:r>
            <a:endParaRPr lang="en-CA" sz="2400" dirty="0">
              <a:effectLst/>
              <a:latin typeface="Times New Roman" panose="02020603050405020304" pitchFamily="18" charset="0"/>
              <a:ea typeface="Times New Roman" panose="02020603050405020304" pitchFamily="18" charset="0"/>
            </a:endParaRPr>
          </a:p>
          <a:p>
            <a:r>
              <a:rPr lang="fr-FR" sz="2400" dirty="0">
                <a:effectLst/>
                <a:latin typeface="Comic Sans MS" panose="030F0702030302020204" pitchFamily="66" charset="0"/>
                <a:ea typeface="Times New Roman" panose="02020603050405020304" pitchFamily="18" charset="0"/>
              </a:rPr>
              <a:t> </a:t>
            </a:r>
            <a:endParaRPr lang="en-CA" sz="2400" dirty="0">
              <a:effectLst/>
              <a:latin typeface="Times New Roman" panose="02020603050405020304" pitchFamily="18" charset="0"/>
              <a:ea typeface="Times New Roman" panose="02020603050405020304" pitchFamily="18" charset="0"/>
            </a:endParaRPr>
          </a:p>
          <a:p>
            <a:pPr marR="27305" indent="817245">
              <a:spcAft>
                <a:spcPts val="0"/>
              </a:spcAft>
            </a:pPr>
            <a:r>
              <a:rPr lang="fr-CA" sz="3200" dirty="0">
                <a:effectLst/>
                <a:latin typeface="Comic Sans MS" panose="030F0702030302020204" pitchFamily="66" charset="0"/>
                <a:ea typeface="Times New Roman" panose="02020603050405020304" pitchFamily="18" charset="0"/>
              </a:rPr>
              <a:t>Curé :</a:t>
            </a:r>
            <a:r>
              <a:rPr lang="fr-CA" sz="3200" b="1" dirty="0">
                <a:effectLst/>
                <a:latin typeface="Comic Sans MS" panose="030F0702030302020204" pitchFamily="66" charset="0"/>
                <a:ea typeface="Times New Roman" panose="02020603050405020304" pitchFamily="18" charset="0"/>
              </a:rPr>
              <a:t> N…</a:t>
            </a:r>
            <a:endParaRPr lang="en-CA" sz="3200" dirty="0">
              <a:effectLst/>
              <a:latin typeface="Comic Sans MS" panose="030F0702030302020204" pitchFamily="66" charset="0"/>
              <a:ea typeface="Times New Roman" panose="02020603050405020304" pitchFamily="18" charset="0"/>
            </a:endParaRPr>
          </a:p>
          <a:p>
            <a:pPr marR="27305" indent="817245">
              <a:spcAft>
                <a:spcPts val="0"/>
              </a:spcAft>
            </a:pPr>
            <a:r>
              <a:rPr lang="fr-CA" sz="3200" b="1" dirty="0">
                <a:effectLst/>
                <a:latin typeface="Comic Sans MS" panose="030F0702030302020204" pitchFamily="66" charset="0"/>
                <a:ea typeface="Times New Roman" panose="02020603050405020304" pitchFamily="18" charset="0"/>
              </a:rPr>
              <a:t>sois marqué(e) de l’Esprit Saint, </a:t>
            </a:r>
            <a:endParaRPr lang="en-CA" sz="3200" dirty="0">
              <a:effectLst/>
              <a:latin typeface="Comic Sans MS" panose="030F0702030302020204" pitchFamily="66" charset="0"/>
              <a:ea typeface="Times New Roman" panose="02020603050405020304" pitchFamily="18" charset="0"/>
            </a:endParaRPr>
          </a:p>
          <a:p>
            <a:pPr marR="27305"/>
            <a:r>
              <a:rPr lang="fr-CA" sz="3200" b="1" dirty="0">
                <a:effectLst/>
                <a:latin typeface="Comic Sans MS" panose="030F0702030302020204" pitchFamily="66" charset="0"/>
                <a:ea typeface="Times New Roman" panose="02020603050405020304" pitchFamily="18" charset="0"/>
                <a:cs typeface="Times New Roman" panose="02020603050405020304" pitchFamily="18" charset="0"/>
              </a:rPr>
              <a:t>        le Don de Dieu.</a:t>
            </a:r>
            <a:endParaRPr lang="en-CA" sz="32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R="27305"/>
            <a:r>
              <a:rPr lang="fr-CA" sz="3200" b="1"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CA" sz="32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R="27305"/>
            <a:r>
              <a:rPr lang="fr-CA" sz="3200" b="0" dirty="0">
                <a:effectLst/>
                <a:latin typeface="Comic Sans MS" panose="030F0702030302020204" pitchFamily="66" charset="0"/>
                <a:ea typeface="Times New Roman" panose="02020603050405020304" pitchFamily="18" charset="0"/>
                <a:cs typeface="Times New Roman" panose="02020603050405020304" pitchFamily="18" charset="0"/>
              </a:rPr>
              <a:t>Le confirmé répond</a:t>
            </a:r>
            <a:r>
              <a:rPr lang="fr-CA" sz="3200" b="1" dirty="0">
                <a:effectLst/>
                <a:latin typeface="Comic Sans MS" panose="030F0702030302020204" pitchFamily="66" charset="0"/>
                <a:ea typeface="Times New Roman" panose="02020603050405020304" pitchFamily="18" charset="0"/>
                <a:cs typeface="Times New Roman" panose="02020603050405020304" pitchFamily="18" charset="0"/>
              </a:rPr>
              <a:t> : Amen</a:t>
            </a:r>
            <a:endParaRPr lang="en-CA" sz="32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R="27305">
              <a:spcAft>
                <a:spcPts val="0"/>
              </a:spcAft>
            </a:pPr>
            <a:r>
              <a:rPr lang="fr-CA" sz="3200" b="1"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CA" sz="3200" b="1"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fr-CA" sz="32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CA" sz="3200" b="0" dirty="0">
                <a:effectLst/>
                <a:latin typeface="Comic Sans MS" panose="030F0702030302020204" pitchFamily="66" charset="0"/>
                <a:ea typeface="Times New Roman" panose="02020603050405020304" pitchFamily="18" charset="0"/>
                <a:cs typeface="Times New Roman" panose="02020603050405020304" pitchFamily="18" charset="0"/>
              </a:rPr>
              <a:t>Curé lui dit :</a:t>
            </a:r>
            <a:r>
              <a:rPr lang="fr-CA" sz="3200" b="1" dirty="0">
                <a:effectLst/>
                <a:latin typeface="Comic Sans MS" panose="030F0702030302020204" pitchFamily="66" charset="0"/>
                <a:ea typeface="Times New Roman" panose="02020603050405020304" pitchFamily="18" charset="0"/>
                <a:cs typeface="Times New Roman" panose="02020603050405020304" pitchFamily="18" charset="0"/>
              </a:rPr>
              <a:t>  Va, l’Esprit de Jésus est avec toi.</a:t>
            </a:r>
            <a:endParaRPr lang="en-CA" sz="3200" b="1" dirty="0">
              <a:effectLst/>
              <a:latin typeface="Comic Sans MS" panose="030F0702030302020204" pitchFamily="66" charset="0"/>
              <a:ea typeface="Times New Roman" panose="02020603050405020304" pitchFamily="18" charset="0"/>
              <a:cs typeface="Times New Roman" panose="02020603050405020304" pitchFamily="18" charset="0"/>
            </a:endParaRPr>
          </a:p>
          <a:p>
            <a:endParaRPr lang="en-CA"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1423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05FACF2-F42A-4A09-AFCD-46330D18EFE6}"/>
              </a:ext>
            </a:extLst>
          </p:cNvPr>
          <p:cNvSpPr>
            <a:spLocks noGrp="1"/>
          </p:cNvSpPr>
          <p:nvPr>
            <p:ph type="dt" sz="half" idx="10"/>
          </p:nvPr>
        </p:nvSpPr>
        <p:spPr/>
        <p:txBody>
          <a:bodyPr/>
          <a:lstStyle/>
          <a:p>
            <a:pPr rtl="0"/>
            <a:fld id="{8C7E81F3-FFCD-4236-B158-26C78CAC6E11}" type="datetime1">
              <a:rPr lang="fr-FR" smtClean="0"/>
              <a:t>29/03/2021</a:t>
            </a:fld>
            <a:endParaRPr lang="en-US" dirty="0"/>
          </a:p>
        </p:txBody>
      </p:sp>
      <p:pic>
        <p:nvPicPr>
          <p:cNvPr id="5122" name="Picture 2" descr="Félicitations à Megan Fultz et Emily Cumbaa, récipiendaires de la bourse de  stage Raven, Cameron, Ballantyne &amp; Yazbeck 2017 en droits de la personne et  en justice sociale">
            <a:extLst>
              <a:ext uri="{FF2B5EF4-FFF2-40B4-BE49-F238E27FC236}">
                <a16:creationId xmlns:a16="http://schemas.microsoft.com/office/drawing/2014/main" id="{80DBBE92-9026-441D-BFB9-AFBD2FBA7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167" y="168725"/>
            <a:ext cx="4995665" cy="164818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5C2A8070-A6A4-442B-B20F-AA1B631EAB1B}"/>
              </a:ext>
            </a:extLst>
          </p:cNvPr>
          <p:cNvSpPr txBox="1"/>
          <p:nvPr/>
        </p:nvSpPr>
        <p:spPr>
          <a:xfrm>
            <a:off x="147021" y="1920248"/>
            <a:ext cx="10201836" cy="4524315"/>
          </a:xfrm>
          <a:prstGeom prst="rect">
            <a:avLst/>
          </a:prstGeom>
          <a:noFill/>
        </p:spPr>
        <p:txBody>
          <a:bodyPr wrap="square" rtlCol="0">
            <a:spAutoFit/>
          </a:bodyPr>
          <a:lstStyle/>
          <a:p>
            <a:r>
              <a:rPr lang="fr-CA" sz="3600" dirty="0">
                <a:latin typeface="Comic Sans MS" panose="030F0702030302020204" pitchFamily="66" charset="0"/>
              </a:rPr>
              <a:t>Tu es confirmé ! L’Esprit de Dieu est sur toi ! </a:t>
            </a:r>
          </a:p>
          <a:p>
            <a:endParaRPr lang="fr-CA" sz="3600" dirty="0">
              <a:latin typeface="Comic Sans MS" panose="030F0702030302020204" pitchFamily="66" charset="0"/>
            </a:endParaRPr>
          </a:p>
          <a:p>
            <a:r>
              <a:rPr lang="en-CA" sz="3600" dirty="0" err="1">
                <a:latin typeface="Comic Sans MS" panose="030F0702030302020204" pitchFamily="66" charset="0"/>
              </a:rPr>
              <a:t>Mais</a:t>
            </a:r>
            <a:r>
              <a:rPr lang="en-CA" sz="3600" dirty="0">
                <a:latin typeface="Comic Sans MS" panose="030F0702030302020204" pitchFamily="66" charset="0"/>
              </a:rPr>
              <a:t> ta vie </a:t>
            </a:r>
            <a:r>
              <a:rPr lang="en-CA" sz="3600" dirty="0" err="1">
                <a:latin typeface="Comic Sans MS" panose="030F0702030302020204" pitchFamily="66" charset="0"/>
              </a:rPr>
              <a:t>chrétienne</a:t>
            </a:r>
            <a:r>
              <a:rPr lang="en-CA" sz="3600" dirty="0">
                <a:latin typeface="Comic Sans MS" panose="030F0702030302020204" pitchFamily="66" charset="0"/>
              </a:rPr>
              <a:t> ne </a:t>
            </a:r>
            <a:r>
              <a:rPr lang="en-CA" sz="3600" dirty="0" err="1">
                <a:latin typeface="Comic Sans MS" panose="030F0702030302020204" pitchFamily="66" charset="0"/>
              </a:rPr>
              <a:t>s’arrête</a:t>
            </a:r>
            <a:r>
              <a:rPr lang="en-CA" sz="3600" dirty="0">
                <a:latin typeface="Comic Sans MS" panose="030F0702030302020204" pitchFamily="66" charset="0"/>
              </a:rPr>
              <a:t> pas </a:t>
            </a:r>
            <a:r>
              <a:rPr lang="en-CA" sz="3600" dirty="0" err="1">
                <a:latin typeface="Comic Sans MS" panose="030F0702030302020204" pitchFamily="66" charset="0"/>
              </a:rPr>
              <a:t>là</a:t>
            </a:r>
            <a:r>
              <a:rPr lang="en-CA" sz="3600" dirty="0">
                <a:latin typeface="Comic Sans MS" panose="030F0702030302020204" pitchFamily="66" charset="0"/>
              </a:rPr>
              <a:t>, </a:t>
            </a:r>
          </a:p>
          <a:p>
            <a:endParaRPr lang="en-CA" sz="3600" dirty="0">
              <a:latin typeface="Comic Sans MS" panose="030F0702030302020204" pitchFamily="66" charset="0"/>
            </a:endParaRPr>
          </a:p>
          <a:p>
            <a:r>
              <a:rPr lang="en-CA" sz="3600" dirty="0">
                <a:latin typeface="Comic Sans MS" panose="030F0702030302020204" pitchFamily="66" charset="0"/>
              </a:rPr>
              <a:t>Que vas-</a:t>
            </a:r>
            <a:r>
              <a:rPr lang="en-CA" sz="3600" dirty="0" err="1">
                <a:latin typeface="Comic Sans MS" panose="030F0702030302020204" pitchFamily="66" charset="0"/>
              </a:rPr>
              <a:t>tu</a:t>
            </a:r>
            <a:r>
              <a:rPr lang="en-CA" sz="3600" dirty="0">
                <a:latin typeface="Comic Sans MS" panose="030F0702030302020204" pitchFamily="66" charset="0"/>
              </a:rPr>
              <a:t> faire avec </a:t>
            </a:r>
            <a:r>
              <a:rPr lang="en-CA" sz="3600" dirty="0" err="1">
                <a:latin typeface="Comic Sans MS" panose="030F0702030302020204" pitchFamily="66" charset="0"/>
              </a:rPr>
              <a:t>l’Esprit</a:t>
            </a:r>
            <a:r>
              <a:rPr lang="en-CA" sz="3600" dirty="0">
                <a:latin typeface="Comic Sans MS" panose="030F0702030302020204" pitchFamily="66" charset="0"/>
              </a:rPr>
              <a:t> Saint ? </a:t>
            </a:r>
          </a:p>
          <a:p>
            <a:r>
              <a:rPr lang="en-CA" sz="3600">
                <a:latin typeface="Comic Sans MS" panose="030F0702030302020204" pitchFamily="66" charset="0"/>
              </a:rPr>
              <a:t>Qui vas-</a:t>
            </a:r>
            <a:r>
              <a:rPr lang="en-CA" sz="3600" dirty="0" err="1">
                <a:latin typeface="Comic Sans MS" panose="030F0702030302020204" pitchFamily="66" charset="0"/>
              </a:rPr>
              <a:t>tu</a:t>
            </a:r>
            <a:r>
              <a:rPr lang="en-CA" sz="3600" dirty="0">
                <a:latin typeface="Comic Sans MS" panose="030F0702030302020204" pitchFamily="66" charset="0"/>
              </a:rPr>
              <a:t> </a:t>
            </a:r>
            <a:r>
              <a:rPr lang="en-CA" sz="3600" dirty="0" err="1">
                <a:latin typeface="Comic Sans MS" panose="030F0702030302020204" pitchFamily="66" charset="0"/>
              </a:rPr>
              <a:t>être</a:t>
            </a:r>
            <a:r>
              <a:rPr lang="en-CA" sz="3600" dirty="0">
                <a:latin typeface="Comic Sans MS" panose="030F0702030302020204" pitchFamily="66" charset="0"/>
              </a:rPr>
              <a:t> ?</a:t>
            </a:r>
          </a:p>
          <a:p>
            <a:endParaRPr lang="en-CA" sz="3600" dirty="0">
              <a:latin typeface="Comic Sans MS" panose="030F0702030302020204" pitchFamily="66" charset="0"/>
            </a:endParaRPr>
          </a:p>
          <a:p>
            <a:r>
              <a:rPr lang="en-CA" sz="3600" dirty="0">
                <a:latin typeface="Comic Sans MS" panose="030F0702030302020204" pitchFamily="66" charset="0"/>
              </a:rPr>
              <a:t>À </a:t>
            </a:r>
            <a:r>
              <a:rPr lang="en-CA" sz="3600" dirty="0" err="1">
                <a:latin typeface="Comic Sans MS" panose="030F0702030302020204" pitchFamily="66" charset="0"/>
              </a:rPr>
              <a:t>toi</a:t>
            </a:r>
            <a:r>
              <a:rPr lang="en-CA" sz="3600" dirty="0">
                <a:latin typeface="Comic Sans MS" panose="030F0702030302020204" pitchFamily="66" charset="0"/>
              </a:rPr>
              <a:t> </a:t>
            </a:r>
            <a:r>
              <a:rPr lang="en-CA" sz="3600" dirty="0" err="1">
                <a:latin typeface="Comic Sans MS" panose="030F0702030302020204" pitchFamily="66" charset="0"/>
              </a:rPr>
              <a:t>d’écrire</a:t>
            </a:r>
            <a:r>
              <a:rPr lang="en-CA" sz="3600" dirty="0">
                <a:latin typeface="Comic Sans MS" panose="030F0702030302020204" pitchFamily="66" charset="0"/>
              </a:rPr>
              <a:t> ton </a:t>
            </a:r>
            <a:r>
              <a:rPr lang="en-CA" sz="3600" dirty="0" err="1">
                <a:latin typeface="Comic Sans MS" panose="030F0702030302020204" pitchFamily="66" charset="0"/>
              </a:rPr>
              <a:t>histoire</a:t>
            </a:r>
            <a:r>
              <a:rPr lang="en-CA" sz="3600" dirty="0">
                <a:latin typeface="Comic Sans MS" panose="030F0702030302020204" pitchFamily="66" charset="0"/>
              </a:rPr>
              <a:t> avec Dieu….</a:t>
            </a:r>
            <a:endParaRPr lang="fr-CA" sz="3600" dirty="0">
              <a:latin typeface="Comic Sans MS" panose="030F0702030302020204" pitchFamily="66" charset="0"/>
            </a:endParaRPr>
          </a:p>
        </p:txBody>
      </p:sp>
      <p:pic>
        <p:nvPicPr>
          <p:cNvPr id="7" name="Picture 8">
            <a:extLst>
              <a:ext uri="{FF2B5EF4-FFF2-40B4-BE49-F238E27FC236}">
                <a16:creationId xmlns:a16="http://schemas.microsoft.com/office/drawing/2014/main" id="{57E19E4C-F1E3-422A-8EA2-E85DB0FE3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1900" y="5061092"/>
            <a:ext cx="2040100" cy="13362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1A7242FE-8FE4-467D-AE90-4E56F434F4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0798" y="3516914"/>
            <a:ext cx="2006280" cy="13362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A06AE957-6E2A-4641-8E86-A415AA0E0A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1900" y="1816911"/>
            <a:ext cx="2006280" cy="133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759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CCCAB1-9BDB-410C-9D8C-57DF2A94EC1F}"/>
              </a:ext>
            </a:extLst>
          </p:cNvPr>
          <p:cNvSpPr>
            <a:spLocks noGrp="1"/>
          </p:cNvSpPr>
          <p:nvPr>
            <p:ph type="title"/>
          </p:nvPr>
        </p:nvSpPr>
        <p:spPr>
          <a:xfrm>
            <a:off x="1097280" y="286603"/>
            <a:ext cx="10058400" cy="1088973"/>
          </a:xfrm>
        </p:spPr>
        <p:txBody>
          <a:bodyPr/>
          <a:lstStyle/>
          <a:p>
            <a:pPr algn="ctr"/>
            <a:r>
              <a:rPr lang="en-CA" dirty="0"/>
              <a:t>Sources</a:t>
            </a:r>
            <a:endParaRPr lang="fr-CA" dirty="0"/>
          </a:p>
        </p:txBody>
      </p:sp>
      <p:sp>
        <p:nvSpPr>
          <p:cNvPr id="3" name="Espace réservé du contenu 2">
            <a:extLst>
              <a:ext uri="{FF2B5EF4-FFF2-40B4-BE49-F238E27FC236}">
                <a16:creationId xmlns:a16="http://schemas.microsoft.com/office/drawing/2014/main" id="{BD94ABCF-AE60-4627-BFF6-AFEF97A09E95}"/>
              </a:ext>
            </a:extLst>
          </p:cNvPr>
          <p:cNvSpPr>
            <a:spLocks noGrp="1"/>
          </p:cNvSpPr>
          <p:nvPr>
            <p:ph idx="1"/>
          </p:nvPr>
        </p:nvSpPr>
        <p:spPr/>
        <p:txBody>
          <a:bodyPr/>
          <a:lstStyle/>
          <a:p>
            <a:r>
              <a:rPr lang="en-CA" dirty="0" err="1"/>
              <a:t>Youcat</a:t>
            </a:r>
            <a:r>
              <a:rPr lang="en-CA" dirty="0"/>
              <a:t>, Le livre de la confirmation, 2013, vente au Canada à travers Novalis. </a:t>
            </a:r>
          </a:p>
          <a:p>
            <a:r>
              <a:rPr lang="en-CA" dirty="0" err="1"/>
              <a:t>Youcat</a:t>
            </a:r>
            <a:r>
              <a:rPr lang="en-CA" dirty="0"/>
              <a:t>, Le </a:t>
            </a:r>
            <a:r>
              <a:rPr lang="en-CA" dirty="0" err="1"/>
              <a:t>cathéchisme</a:t>
            </a:r>
            <a:r>
              <a:rPr lang="en-CA" dirty="0"/>
              <a:t> de </a:t>
            </a:r>
            <a:r>
              <a:rPr lang="en-CA" dirty="0" err="1"/>
              <a:t>l’église</a:t>
            </a:r>
            <a:r>
              <a:rPr lang="en-CA" dirty="0"/>
              <a:t> </a:t>
            </a:r>
            <a:r>
              <a:rPr lang="en-CA" dirty="0" err="1"/>
              <a:t>catholique</a:t>
            </a:r>
            <a:r>
              <a:rPr lang="en-CA" dirty="0"/>
              <a:t> pour les </a:t>
            </a:r>
            <a:r>
              <a:rPr lang="en-CA" dirty="0" err="1"/>
              <a:t>jeunes</a:t>
            </a:r>
            <a:r>
              <a:rPr lang="en-CA" dirty="0"/>
              <a:t>, 2011, vente au Canada à travers Novalis</a:t>
            </a:r>
          </a:p>
          <a:p>
            <a:r>
              <a:rPr lang="en-CA" dirty="0"/>
              <a:t>Le </a:t>
            </a:r>
            <a:r>
              <a:rPr lang="en-CA" dirty="0" err="1"/>
              <a:t>catéchisme</a:t>
            </a:r>
            <a:r>
              <a:rPr lang="en-CA" dirty="0"/>
              <a:t> des </a:t>
            </a:r>
            <a:r>
              <a:rPr lang="en-CA" dirty="0" err="1"/>
              <a:t>l’Église</a:t>
            </a:r>
            <a:r>
              <a:rPr lang="en-CA" dirty="0"/>
              <a:t> </a:t>
            </a:r>
            <a:r>
              <a:rPr lang="en-CA" dirty="0" err="1"/>
              <a:t>catholique</a:t>
            </a:r>
            <a:r>
              <a:rPr lang="en-CA" dirty="0"/>
              <a:t>. </a:t>
            </a:r>
          </a:p>
          <a:p>
            <a:r>
              <a:rPr lang="fr-FR" dirty="0">
                <a:solidFill>
                  <a:schemeClr val="tx1"/>
                </a:solidFill>
                <a:hlinkClick r:id="rId2" action="ppaction://hlinkpres?slideindex=1&amp;slidetitle=">
                  <a:extLst>
                    <a:ext uri="{A12FA001-AC4F-418D-AE19-62706E023703}">
                      <ahyp:hlinkClr xmlns:ahyp="http://schemas.microsoft.com/office/drawing/2018/hyperlinkcolor" val="tx"/>
                    </a:ext>
                  </a:extLst>
                </a:hlinkClick>
              </a:rPr>
              <a:t>Ressources vidéo pour les ados.pptx</a:t>
            </a:r>
            <a:r>
              <a:rPr lang="fr-FR" dirty="0">
                <a:solidFill>
                  <a:schemeClr val="tx1"/>
                </a:solidFill>
              </a:rPr>
              <a:t>, </a:t>
            </a:r>
            <a:r>
              <a:rPr lang="fr-FR" dirty="0" err="1">
                <a:solidFill>
                  <a:schemeClr val="tx1"/>
                </a:solidFill>
              </a:rPr>
              <a:t>powerpoint</a:t>
            </a:r>
            <a:r>
              <a:rPr lang="fr-FR" dirty="0">
                <a:solidFill>
                  <a:schemeClr val="tx1"/>
                </a:solidFill>
              </a:rPr>
              <a:t> développé par Caroline Maillet-Rao, coordonnatrice du CÉFFA</a:t>
            </a:r>
          </a:p>
        </p:txBody>
      </p:sp>
      <p:sp>
        <p:nvSpPr>
          <p:cNvPr id="4" name="Espace réservé de la date 3">
            <a:extLst>
              <a:ext uri="{FF2B5EF4-FFF2-40B4-BE49-F238E27FC236}">
                <a16:creationId xmlns:a16="http://schemas.microsoft.com/office/drawing/2014/main" id="{C1EA9DCB-2BDD-498F-95B2-220D058C85F7}"/>
              </a:ext>
            </a:extLst>
          </p:cNvPr>
          <p:cNvSpPr>
            <a:spLocks noGrp="1"/>
          </p:cNvSpPr>
          <p:nvPr>
            <p:ph type="dt" sz="half" idx="10"/>
          </p:nvPr>
        </p:nvSpPr>
        <p:spPr/>
        <p:txBody>
          <a:bodyPr/>
          <a:lstStyle/>
          <a:p>
            <a:pPr rtl="0"/>
            <a:fld id="{75162FBC-E467-46B8-ABE1-98D95CFF2BA6}" type="datetime1">
              <a:rPr lang="fr-FR" smtClean="0"/>
              <a:t>29/03/2021</a:t>
            </a:fld>
            <a:endParaRPr lang="en-US" dirty="0"/>
          </a:p>
        </p:txBody>
      </p:sp>
    </p:spTree>
    <p:extLst>
      <p:ext uri="{BB962C8B-B14F-4D97-AF65-F5344CB8AC3E}">
        <p14:creationId xmlns:p14="http://schemas.microsoft.com/office/powerpoint/2010/main" val="155527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34702A-0488-43C7-AA92-D053C39E43F6}"/>
              </a:ext>
            </a:extLst>
          </p:cNvPr>
          <p:cNvSpPr>
            <a:spLocks noGrp="1"/>
          </p:cNvSpPr>
          <p:nvPr>
            <p:ph type="title"/>
          </p:nvPr>
        </p:nvSpPr>
        <p:spPr>
          <a:xfrm>
            <a:off x="1097280" y="239584"/>
            <a:ext cx="10058400" cy="1450757"/>
          </a:xfrm>
        </p:spPr>
        <p:txBody>
          <a:bodyPr/>
          <a:lstStyle/>
          <a:p>
            <a:pPr algn="ctr"/>
            <a:r>
              <a:rPr lang="en-CA" dirty="0"/>
              <a:t>I- Dieu me </a:t>
            </a:r>
            <a:r>
              <a:rPr lang="en-CA" dirty="0" err="1"/>
              <a:t>réconcilie</a:t>
            </a:r>
            <a:r>
              <a:rPr lang="en-CA" dirty="0"/>
              <a:t> avec </a:t>
            </a:r>
            <a:r>
              <a:rPr lang="en-CA" dirty="0" err="1"/>
              <a:t>moi-même</a:t>
            </a:r>
            <a:r>
              <a:rPr lang="en-CA" dirty="0"/>
              <a:t>, avec les </a:t>
            </a:r>
            <a:r>
              <a:rPr lang="en-CA" dirty="0" err="1"/>
              <a:t>autres</a:t>
            </a:r>
            <a:r>
              <a:rPr lang="en-CA" dirty="0"/>
              <a:t> et avec Lui !</a:t>
            </a:r>
            <a:endParaRPr lang="fr-CA" dirty="0"/>
          </a:p>
        </p:txBody>
      </p:sp>
      <p:sp>
        <p:nvSpPr>
          <p:cNvPr id="3" name="Espace réservé de la date 2">
            <a:extLst>
              <a:ext uri="{FF2B5EF4-FFF2-40B4-BE49-F238E27FC236}">
                <a16:creationId xmlns:a16="http://schemas.microsoft.com/office/drawing/2014/main" id="{C057E647-7368-4A37-86EF-615DE5B7E738}"/>
              </a:ext>
            </a:extLst>
          </p:cNvPr>
          <p:cNvSpPr>
            <a:spLocks noGrp="1"/>
          </p:cNvSpPr>
          <p:nvPr>
            <p:ph type="dt" sz="half" idx="10"/>
          </p:nvPr>
        </p:nvSpPr>
        <p:spPr/>
        <p:txBody>
          <a:bodyPr/>
          <a:lstStyle/>
          <a:p>
            <a:pPr rtl="0"/>
            <a:fld id="{63595C77-250B-4737-9E4A-69E5939CBC16}" type="datetime1">
              <a:rPr lang="fr-FR" smtClean="0"/>
              <a:t>29/03/2021</a:t>
            </a:fld>
            <a:endParaRPr lang="en-US" dirty="0"/>
          </a:p>
        </p:txBody>
      </p:sp>
      <p:sp>
        <p:nvSpPr>
          <p:cNvPr id="4" name="ZoneTexte 3">
            <a:extLst>
              <a:ext uri="{FF2B5EF4-FFF2-40B4-BE49-F238E27FC236}">
                <a16:creationId xmlns:a16="http://schemas.microsoft.com/office/drawing/2014/main" id="{66E55AAC-A646-4E19-97E5-96D2222089F7}"/>
              </a:ext>
            </a:extLst>
          </p:cNvPr>
          <p:cNvSpPr txBox="1"/>
          <p:nvPr/>
        </p:nvSpPr>
        <p:spPr>
          <a:xfrm>
            <a:off x="1097280" y="2618759"/>
            <a:ext cx="9939130" cy="2308324"/>
          </a:xfrm>
          <a:prstGeom prst="rect">
            <a:avLst/>
          </a:prstGeom>
          <a:noFill/>
        </p:spPr>
        <p:txBody>
          <a:bodyPr wrap="square" rtlCol="0">
            <a:spAutoFit/>
          </a:bodyPr>
          <a:lstStyle/>
          <a:p>
            <a:pPr algn="ctr"/>
            <a:r>
              <a:rPr lang="en-CA" sz="7200" dirty="0" err="1"/>
              <a:t>C’est</a:t>
            </a:r>
            <a:r>
              <a:rPr lang="en-CA" sz="7200" dirty="0"/>
              <a:t> quoi le </a:t>
            </a:r>
            <a:r>
              <a:rPr lang="en-CA" sz="7200" dirty="0" err="1"/>
              <a:t>sacrement</a:t>
            </a:r>
            <a:r>
              <a:rPr lang="en-CA" sz="7200" dirty="0"/>
              <a:t> de </a:t>
            </a:r>
            <a:r>
              <a:rPr lang="en-CA" sz="7200" dirty="0" err="1"/>
              <a:t>réconciliation</a:t>
            </a:r>
            <a:r>
              <a:rPr lang="en-CA" sz="7200" dirty="0"/>
              <a:t> ?</a:t>
            </a:r>
            <a:endParaRPr lang="fr-CA" sz="7200" dirty="0"/>
          </a:p>
        </p:txBody>
      </p:sp>
    </p:spTree>
    <p:extLst>
      <p:ext uri="{BB962C8B-B14F-4D97-AF65-F5344CB8AC3E}">
        <p14:creationId xmlns:p14="http://schemas.microsoft.com/office/powerpoint/2010/main" val="297470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C40DFB8-273E-4362-9088-B2BF97CA1DDD}"/>
              </a:ext>
            </a:extLst>
          </p:cNvPr>
          <p:cNvSpPr>
            <a:spLocks noGrp="1"/>
          </p:cNvSpPr>
          <p:nvPr>
            <p:ph type="dt" sz="half" idx="10"/>
          </p:nvPr>
        </p:nvSpPr>
        <p:spPr/>
        <p:txBody>
          <a:bodyPr/>
          <a:lstStyle/>
          <a:p>
            <a:pPr rtl="0"/>
            <a:fld id="{8C7E81F3-FFCD-4236-B158-26C78CAC6E11}" type="datetime1">
              <a:rPr lang="fr-FR" smtClean="0"/>
              <a:t>29/03/2021</a:t>
            </a:fld>
            <a:endParaRPr lang="en-US" dirty="0"/>
          </a:p>
        </p:txBody>
      </p:sp>
      <p:sp>
        <p:nvSpPr>
          <p:cNvPr id="8" name="ZoneTexte 7">
            <a:extLst>
              <a:ext uri="{FF2B5EF4-FFF2-40B4-BE49-F238E27FC236}">
                <a16:creationId xmlns:a16="http://schemas.microsoft.com/office/drawing/2014/main" id="{54D4298A-B045-413F-8594-CBA5D4CB9C83}"/>
              </a:ext>
            </a:extLst>
          </p:cNvPr>
          <p:cNvSpPr txBox="1"/>
          <p:nvPr/>
        </p:nvSpPr>
        <p:spPr>
          <a:xfrm>
            <a:off x="145741" y="145326"/>
            <a:ext cx="11900516" cy="1815882"/>
          </a:xfrm>
          <a:prstGeom prst="rect">
            <a:avLst/>
          </a:prstGeom>
          <a:noFill/>
        </p:spPr>
        <p:txBody>
          <a:bodyPr wrap="square" rtlCol="0">
            <a:spAutoFit/>
          </a:bodyPr>
          <a:lstStyle/>
          <a:p>
            <a:pPr algn="ctr"/>
            <a:r>
              <a:rPr lang="fr-CA" sz="4000" b="1" dirty="0">
                <a:latin typeface="Comic Sans MS" panose="030F0702030302020204" pitchFamily="66" charset="0"/>
              </a:rPr>
              <a:t>On commence par récapituler ce que l’on a déjà vu dans les premières catéchèses  </a:t>
            </a:r>
          </a:p>
          <a:p>
            <a:endParaRPr lang="fr-CA" sz="3200" b="1" dirty="0">
              <a:latin typeface="Bradley Hand ITC" panose="03070402050302030203" pitchFamily="66" charset="0"/>
            </a:endParaRPr>
          </a:p>
        </p:txBody>
      </p:sp>
      <p:sp>
        <p:nvSpPr>
          <p:cNvPr id="13" name="ZoneTexte 12">
            <a:extLst>
              <a:ext uri="{FF2B5EF4-FFF2-40B4-BE49-F238E27FC236}">
                <a16:creationId xmlns:a16="http://schemas.microsoft.com/office/drawing/2014/main" id="{14C73B69-243D-4ACD-A8FB-46089E68D1F4}"/>
              </a:ext>
            </a:extLst>
          </p:cNvPr>
          <p:cNvSpPr txBox="1"/>
          <p:nvPr/>
        </p:nvSpPr>
        <p:spPr>
          <a:xfrm>
            <a:off x="520823" y="1921756"/>
            <a:ext cx="10955043" cy="6001643"/>
          </a:xfrm>
          <a:prstGeom prst="rect">
            <a:avLst/>
          </a:prstGeom>
          <a:noFill/>
        </p:spPr>
        <p:txBody>
          <a:bodyPr wrap="square">
            <a:spAutoFit/>
          </a:bodyPr>
          <a:lstStyle/>
          <a:p>
            <a:pPr algn="just"/>
            <a:r>
              <a:rPr lang="fr-CA" sz="2400" dirty="0">
                <a:latin typeface="Comic Sans MS" panose="030F0702030302020204" pitchFamily="66" charset="0"/>
              </a:rPr>
              <a:t>On a commencé la catéchèse en parlant des raisons pour lesquelles tu voudrais faire ta confirmation, comment Dieu est essentiel dans…</a:t>
            </a:r>
          </a:p>
          <a:p>
            <a:pPr algn="just"/>
            <a:endParaRPr lang="fr-CA" sz="2400" dirty="0">
              <a:latin typeface="Comic Sans MS" panose="030F0702030302020204" pitchFamily="66" charset="0"/>
            </a:endParaRPr>
          </a:p>
          <a:p>
            <a:pPr marL="342900" indent="-342900" algn="just">
              <a:buFontTx/>
              <a:buChar char="-"/>
            </a:pPr>
            <a:r>
              <a:rPr lang="fr-CA" sz="2400" dirty="0">
                <a:latin typeface="Comic Sans MS" panose="030F0702030302020204" pitchFamily="66" charset="0"/>
              </a:rPr>
              <a:t>Ta relation avec toi-même</a:t>
            </a:r>
          </a:p>
          <a:p>
            <a:pPr marL="342900" indent="-342900" algn="just">
              <a:buFontTx/>
              <a:buChar char="-"/>
            </a:pPr>
            <a:r>
              <a:rPr lang="fr-CA" sz="2400" dirty="0">
                <a:latin typeface="Comic Sans MS" panose="030F0702030302020204" pitchFamily="66" charset="0"/>
              </a:rPr>
              <a:t>Ta relation avec les autres</a:t>
            </a:r>
          </a:p>
          <a:p>
            <a:pPr marL="342900" indent="-342900" algn="just">
              <a:buFontTx/>
              <a:buChar char="-"/>
            </a:pPr>
            <a:r>
              <a:rPr lang="fr-CA" sz="2400" dirty="0">
                <a:latin typeface="Comic Sans MS" panose="030F0702030302020204" pitchFamily="66" charset="0"/>
              </a:rPr>
              <a:t>Ta relation avec Dieu  </a:t>
            </a:r>
          </a:p>
          <a:p>
            <a:pPr marL="342900" indent="-342900" algn="just">
              <a:buFontTx/>
              <a:buChar char="-"/>
            </a:pPr>
            <a:endParaRPr lang="fr-CA" sz="2400" dirty="0">
              <a:latin typeface="Comic Sans MS" panose="030F0702030302020204" pitchFamily="66" charset="0"/>
            </a:endParaRPr>
          </a:p>
          <a:p>
            <a:pPr algn="just"/>
            <a:r>
              <a:rPr lang="fr-CA" sz="2400" b="1" dirty="0">
                <a:latin typeface="Comic Sans MS" panose="030F0702030302020204" pitchFamily="66" charset="0"/>
              </a:rPr>
              <a:t>Relis les diapositives qui suivent </a:t>
            </a:r>
            <a:r>
              <a:rPr lang="fr-CA" sz="2400" dirty="0">
                <a:latin typeface="Comic Sans MS" panose="030F0702030302020204" pitchFamily="66" charset="0"/>
              </a:rPr>
              <a:t>et rappelle-toi les raisons personnelles que tu avais trouvées pour faire ta confirmation: as-tu envie de vivre ta vie avec Dieu plutôt que sans Dieu? Vois-tu toute la richesse que cela peut t’apporter?</a:t>
            </a:r>
          </a:p>
          <a:p>
            <a:pPr algn="just"/>
            <a:endParaRPr lang="fr-CA" sz="2400" b="1" dirty="0">
              <a:solidFill>
                <a:srgbClr val="92D050"/>
              </a:solidFill>
              <a:latin typeface="Comic Sans MS" panose="030F0702030302020204" pitchFamily="66" charset="0"/>
            </a:endParaRPr>
          </a:p>
          <a:p>
            <a:pPr algn="just"/>
            <a:endParaRPr lang="fr-CA" sz="2400" b="1" dirty="0">
              <a:solidFill>
                <a:srgbClr val="92D050"/>
              </a:solidFill>
              <a:latin typeface="Comic Sans MS" panose="030F0702030302020204" pitchFamily="66" charset="0"/>
            </a:endParaRPr>
          </a:p>
          <a:p>
            <a:pPr algn="just"/>
            <a:endParaRPr lang="fr-CA" sz="2400" b="1" dirty="0">
              <a:solidFill>
                <a:srgbClr val="92D050"/>
              </a:solidFill>
              <a:latin typeface="Comic Sans MS" panose="030F0702030302020204" pitchFamily="66" charset="0"/>
            </a:endParaRPr>
          </a:p>
          <a:p>
            <a:pPr algn="just"/>
            <a:endParaRPr lang="fr-CA" sz="2400" b="1" dirty="0">
              <a:solidFill>
                <a:srgbClr val="92D050"/>
              </a:solidFill>
              <a:latin typeface="Comic Sans MS" panose="030F0702030302020204" pitchFamily="66" charset="0"/>
            </a:endParaRPr>
          </a:p>
          <a:p>
            <a:pPr algn="just"/>
            <a:endParaRPr lang="fr-CA" sz="2400" b="1" dirty="0">
              <a:solidFill>
                <a:srgbClr val="92D050"/>
              </a:solidFill>
              <a:latin typeface="Comic Sans MS" panose="030F0702030302020204" pitchFamily="66" charset="0"/>
            </a:endParaRPr>
          </a:p>
        </p:txBody>
      </p:sp>
    </p:spTree>
    <p:extLst>
      <p:ext uri="{BB962C8B-B14F-4D97-AF65-F5344CB8AC3E}">
        <p14:creationId xmlns:p14="http://schemas.microsoft.com/office/powerpoint/2010/main" val="133249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C7CDA13-5AC2-434B-B83C-556765731FA8}"/>
              </a:ext>
            </a:extLst>
          </p:cNvPr>
          <p:cNvSpPr>
            <a:spLocks noGrp="1"/>
          </p:cNvSpPr>
          <p:nvPr>
            <p:ph type="dt" sz="half" idx="10"/>
          </p:nvPr>
        </p:nvSpPr>
        <p:spPr/>
        <p:txBody>
          <a:bodyPr/>
          <a:lstStyle/>
          <a:p>
            <a:pPr rtl="0"/>
            <a:fld id="{8C7E81F3-FFCD-4236-B158-26C78CAC6E11}" type="datetime1">
              <a:rPr lang="fr-FR" smtClean="0"/>
              <a:t>29/03/2021</a:t>
            </a:fld>
            <a:endParaRPr lang="en-US" dirty="0"/>
          </a:p>
        </p:txBody>
      </p:sp>
      <p:sp>
        <p:nvSpPr>
          <p:cNvPr id="3" name="ZoneTexte 2">
            <a:extLst>
              <a:ext uri="{FF2B5EF4-FFF2-40B4-BE49-F238E27FC236}">
                <a16:creationId xmlns:a16="http://schemas.microsoft.com/office/drawing/2014/main" id="{B1DF3041-790C-48E1-854F-F5E0D11D7C8F}"/>
              </a:ext>
            </a:extLst>
          </p:cNvPr>
          <p:cNvSpPr txBox="1"/>
          <p:nvPr/>
        </p:nvSpPr>
        <p:spPr>
          <a:xfrm>
            <a:off x="16148" y="0"/>
            <a:ext cx="5866291" cy="8433078"/>
          </a:xfrm>
          <a:prstGeom prst="rect">
            <a:avLst/>
          </a:prstGeom>
          <a:noFill/>
        </p:spPr>
        <p:txBody>
          <a:bodyPr wrap="square" rtlCol="0">
            <a:spAutoFit/>
          </a:bodyPr>
          <a:lstStyle/>
          <a:p>
            <a:pPr algn="ctr"/>
            <a:r>
              <a:rPr lang="en-CA" sz="2000" b="1" dirty="0"/>
              <a:t>Ta relation avec Toi-</a:t>
            </a:r>
            <a:r>
              <a:rPr lang="en-CA" sz="2000" b="1" dirty="0" err="1"/>
              <a:t>même</a:t>
            </a:r>
            <a:r>
              <a:rPr lang="en-CA" b="1" dirty="0"/>
              <a:t>:</a:t>
            </a:r>
          </a:p>
          <a:p>
            <a:r>
              <a:rPr lang="en-CA" dirty="0"/>
              <a:t>Comment </a:t>
            </a:r>
            <a:r>
              <a:rPr lang="en-CA" dirty="0" err="1"/>
              <a:t>te</a:t>
            </a:r>
            <a:r>
              <a:rPr lang="en-CA" dirty="0"/>
              <a:t> </a:t>
            </a:r>
            <a:r>
              <a:rPr lang="en-CA" dirty="0" err="1"/>
              <a:t>sens-tu</a:t>
            </a:r>
            <a:r>
              <a:rPr lang="en-CA" dirty="0"/>
              <a:t> ?</a:t>
            </a:r>
          </a:p>
          <a:p>
            <a:r>
              <a:rPr lang="en-CA" dirty="0" err="1"/>
              <a:t>Intérieurement</a:t>
            </a:r>
            <a:r>
              <a:rPr lang="en-CA" dirty="0"/>
              <a:t> ?</a:t>
            </a:r>
          </a:p>
          <a:p>
            <a:r>
              <a:rPr lang="en-CA" dirty="0" err="1"/>
              <a:t>Quand</a:t>
            </a:r>
            <a:r>
              <a:rPr lang="en-CA" dirty="0"/>
              <a:t> </a:t>
            </a:r>
            <a:r>
              <a:rPr lang="en-CA" dirty="0" err="1"/>
              <a:t>tu</a:t>
            </a:r>
            <a:r>
              <a:rPr lang="en-CA" dirty="0"/>
              <a:t> es </a:t>
            </a:r>
            <a:r>
              <a:rPr lang="en-CA" dirty="0" err="1"/>
              <a:t>seul</a:t>
            </a:r>
            <a:r>
              <a:rPr lang="en-CA" dirty="0"/>
              <a:t> ?</a:t>
            </a:r>
          </a:p>
          <a:p>
            <a:r>
              <a:rPr lang="en-CA" dirty="0" err="1"/>
              <a:t>Ressens-tu</a:t>
            </a:r>
            <a:r>
              <a:rPr lang="en-CA" dirty="0"/>
              <a:t> un manque ?</a:t>
            </a:r>
          </a:p>
          <a:p>
            <a:r>
              <a:rPr lang="en-CA" dirty="0"/>
              <a:t>Un vide ? </a:t>
            </a:r>
            <a:r>
              <a:rPr lang="en-CA" dirty="0" err="1"/>
              <a:t>Incomplet</a:t>
            </a:r>
            <a:r>
              <a:rPr lang="en-CA" dirty="0"/>
              <a:t> ?</a:t>
            </a:r>
          </a:p>
          <a:p>
            <a:endParaRPr lang="en-CA" dirty="0"/>
          </a:p>
          <a:p>
            <a:r>
              <a:rPr lang="en-CA" dirty="0" err="1"/>
              <a:t>C’est</a:t>
            </a:r>
            <a:r>
              <a:rPr lang="en-CA" dirty="0"/>
              <a:t> normal, car nous </a:t>
            </a:r>
            <a:r>
              <a:rPr lang="en-CA" dirty="0" err="1"/>
              <a:t>nous</a:t>
            </a:r>
            <a:r>
              <a:rPr lang="en-CA" dirty="0"/>
              <a:t> sentons </a:t>
            </a:r>
            <a:r>
              <a:rPr lang="en-CA" dirty="0" err="1"/>
              <a:t>tous</a:t>
            </a:r>
            <a:r>
              <a:rPr lang="en-CA" dirty="0"/>
              <a:t> </a:t>
            </a:r>
            <a:r>
              <a:rPr lang="en-CA" dirty="0" err="1"/>
              <a:t>incomplets</a:t>
            </a:r>
            <a:r>
              <a:rPr lang="en-CA" dirty="0"/>
              <a:t> tant que nous ne </a:t>
            </a:r>
            <a:r>
              <a:rPr lang="en-CA" dirty="0" err="1"/>
              <a:t>sommes</a:t>
            </a:r>
            <a:r>
              <a:rPr lang="en-CA" dirty="0"/>
              <a:t> pas </a:t>
            </a:r>
            <a:r>
              <a:rPr lang="en-CA" dirty="0" err="1"/>
              <a:t>connectés</a:t>
            </a:r>
            <a:r>
              <a:rPr lang="en-CA" dirty="0"/>
              <a:t> à Dieu.</a:t>
            </a:r>
          </a:p>
          <a:p>
            <a:endParaRPr lang="en-CA" dirty="0"/>
          </a:p>
          <a:p>
            <a:r>
              <a:rPr lang="en-CA" dirty="0"/>
              <a:t>Tu es déjà un ENFANT DE DIEU, car </a:t>
            </a:r>
            <a:r>
              <a:rPr lang="en-CA" dirty="0" err="1"/>
              <a:t>tu</a:t>
            </a:r>
            <a:r>
              <a:rPr lang="en-CA" dirty="0"/>
              <a:t> es </a:t>
            </a:r>
            <a:r>
              <a:rPr lang="en-CA" dirty="0" err="1"/>
              <a:t>baptisé</a:t>
            </a:r>
            <a:r>
              <a:rPr lang="en-CA" dirty="0"/>
              <a:t> et </a:t>
            </a:r>
            <a:r>
              <a:rPr lang="en-CA" dirty="0" err="1"/>
              <a:t>tu</a:t>
            </a:r>
            <a:r>
              <a:rPr lang="en-CA" dirty="0"/>
              <a:t> as fait ta première communion et ta première </a:t>
            </a:r>
            <a:r>
              <a:rPr lang="en-CA" dirty="0" err="1"/>
              <a:t>réconciliation</a:t>
            </a:r>
            <a:r>
              <a:rPr lang="en-CA" dirty="0"/>
              <a:t>, </a:t>
            </a:r>
            <a:r>
              <a:rPr lang="en-CA" dirty="0" err="1"/>
              <a:t>mais</a:t>
            </a:r>
            <a:r>
              <a:rPr lang="en-CA" dirty="0"/>
              <a:t> </a:t>
            </a:r>
            <a:r>
              <a:rPr lang="en-CA" dirty="0" err="1"/>
              <a:t>tu</a:t>
            </a:r>
            <a:r>
              <a:rPr lang="en-CA" dirty="0"/>
              <a:t> as </a:t>
            </a:r>
            <a:r>
              <a:rPr lang="en-CA" dirty="0" err="1"/>
              <a:t>besoin</a:t>
            </a:r>
            <a:r>
              <a:rPr lang="en-CA" dirty="0"/>
              <a:t> de </a:t>
            </a:r>
            <a:r>
              <a:rPr lang="en-CA" dirty="0" err="1"/>
              <a:t>développer</a:t>
            </a:r>
            <a:r>
              <a:rPr lang="en-CA" dirty="0"/>
              <a:t> ta relation avec Dieu.</a:t>
            </a:r>
          </a:p>
          <a:p>
            <a:endParaRPr lang="en-CA" dirty="0"/>
          </a:p>
          <a:p>
            <a:r>
              <a:rPr lang="en-CA" dirty="0"/>
              <a:t>Ton VIDE: DIEU </a:t>
            </a:r>
            <a:r>
              <a:rPr lang="en-CA" dirty="0" err="1"/>
              <a:t>veut</a:t>
            </a:r>
            <a:r>
              <a:rPr lang="en-CA" dirty="0"/>
              <a:t> le </a:t>
            </a:r>
            <a:r>
              <a:rPr lang="en-CA" dirty="0" err="1"/>
              <a:t>combler</a:t>
            </a:r>
            <a:r>
              <a:rPr lang="en-CA" dirty="0"/>
              <a:t> !</a:t>
            </a:r>
          </a:p>
          <a:p>
            <a:endParaRPr lang="en-CA" dirty="0"/>
          </a:p>
          <a:p>
            <a:r>
              <a:rPr lang="en-CA" dirty="0"/>
              <a:t>MÈRE THÉRÉSA </a:t>
            </a:r>
            <a:r>
              <a:rPr lang="en-CA" dirty="0" err="1"/>
              <a:t>disait</a:t>
            </a:r>
            <a:r>
              <a:rPr lang="en-CA" dirty="0"/>
              <a:t>: “</a:t>
            </a:r>
            <a:r>
              <a:rPr lang="en-CA" i="1" dirty="0"/>
              <a:t>Tu </a:t>
            </a:r>
            <a:r>
              <a:rPr lang="en-CA" i="1" dirty="0" err="1"/>
              <a:t>vois</a:t>
            </a:r>
            <a:r>
              <a:rPr lang="en-CA" i="1" dirty="0"/>
              <a:t> des </a:t>
            </a:r>
            <a:r>
              <a:rPr lang="en-CA" i="1" dirty="0" err="1"/>
              <a:t>fils</a:t>
            </a:r>
            <a:r>
              <a:rPr lang="en-CA" i="1" dirty="0"/>
              <a:t> </a:t>
            </a:r>
            <a:r>
              <a:rPr lang="en-CA" i="1" dirty="0" err="1"/>
              <a:t>électriques</a:t>
            </a:r>
            <a:r>
              <a:rPr lang="en-CA" i="1" dirty="0"/>
              <a:t> le long </a:t>
            </a:r>
          </a:p>
          <a:p>
            <a:r>
              <a:rPr lang="en-CA" i="1" dirty="0"/>
              <a:t>des routes. Tant que le </a:t>
            </a:r>
            <a:r>
              <a:rPr lang="en-CA" i="1" dirty="0" err="1"/>
              <a:t>couant</a:t>
            </a:r>
            <a:r>
              <a:rPr lang="en-CA" i="1" dirty="0"/>
              <a:t> ne les </a:t>
            </a:r>
            <a:r>
              <a:rPr lang="en-CA" i="1" dirty="0" err="1"/>
              <a:t>alimentent</a:t>
            </a:r>
            <a:r>
              <a:rPr lang="en-CA" i="1" dirty="0"/>
              <a:t> pas, </a:t>
            </a:r>
          </a:p>
          <a:p>
            <a:r>
              <a:rPr lang="en-CA" i="1" dirty="0"/>
              <a:t>il </a:t>
            </a:r>
            <a:r>
              <a:rPr lang="en-CA" i="1" dirty="0" err="1"/>
              <a:t>n’y</a:t>
            </a:r>
            <a:r>
              <a:rPr lang="en-CA" i="1" dirty="0"/>
              <a:t> a pas de lumière. Le fil, </a:t>
            </a:r>
            <a:r>
              <a:rPr lang="en-CA" i="1" dirty="0" err="1"/>
              <a:t>c’est</a:t>
            </a:r>
            <a:r>
              <a:rPr lang="en-CA" i="1" dirty="0"/>
              <a:t> </a:t>
            </a:r>
            <a:r>
              <a:rPr lang="en-CA" i="1" dirty="0" err="1"/>
              <a:t>toi</a:t>
            </a:r>
            <a:r>
              <a:rPr lang="en-CA" i="1" dirty="0"/>
              <a:t> et </a:t>
            </a:r>
            <a:r>
              <a:rPr lang="en-CA" i="1" dirty="0" err="1"/>
              <a:t>moi</a:t>
            </a:r>
            <a:r>
              <a:rPr lang="en-CA" i="1" dirty="0"/>
              <a:t> ! </a:t>
            </a:r>
          </a:p>
          <a:p>
            <a:r>
              <a:rPr lang="en-CA" i="1" dirty="0"/>
              <a:t>Le courant </a:t>
            </a:r>
            <a:r>
              <a:rPr lang="en-CA" i="1" dirty="0" err="1"/>
              <a:t>c’est</a:t>
            </a:r>
            <a:r>
              <a:rPr lang="en-CA" i="1" dirty="0"/>
              <a:t> Dieu ! Nous </a:t>
            </a:r>
            <a:r>
              <a:rPr lang="en-CA" i="1" dirty="0" err="1"/>
              <a:t>avons</a:t>
            </a:r>
            <a:r>
              <a:rPr lang="en-CA" i="1" dirty="0"/>
              <a:t> le </a:t>
            </a:r>
            <a:r>
              <a:rPr lang="en-CA" i="1" dirty="0" err="1"/>
              <a:t>pouvoir</a:t>
            </a:r>
            <a:r>
              <a:rPr lang="en-CA" i="1" dirty="0"/>
              <a:t> </a:t>
            </a:r>
          </a:p>
          <a:p>
            <a:r>
              <a:rPr lang="en-CA" i="1" dirty="0"/>
              <a:t>de </a:t>
            </a:r>
            <a:r>
              <a:rPr lang="en-CA" i="1" dirty="0" err="1"/>
              <a:t>fairepasser</a:t>
            </a:r>
            <a:r>
              <a:rPr lang="en-CA" i="1" dirty="0"/>
              <a:t> le courant </a:t>
            </a:r>
            <a:r>
              <a:rPr lang="en-CA" i="1" dirty="0" err="1"/>
              <a:t>en</a:t>
            </a:r>
            <a:r>
              <a:rPr lang="en-CA" i="1" dirty="0"/>
              <a:t> nous, et de </a:t>
            </a:r>
            <a:r>
              <a:rPr lang="en-CA" i="1" dirty="0" err="1"/>
              <a:t>produire</a:t>
            </a:r>
            <a:r>
              <a:rPr lang="en-CA" i="1" dirty="0"/>
              <a:t> </a:t>
            </a:r>
          </a:p>
          <a:p>
            <a:r>
              <a:rPr lang="en-CA" i="1" dirty="0" err="1"/>
              <a:t>ainsi</a:t>
            </a:r>
            <a:r>
              <a:rPr lang="en-CA" i="1" dirty="0"/>
              <a:t> la lumière du monde: </a:t>
            </a:r>
            <a:r>
              <a:rPr lang="en-CA" i="1" dirty="0" err="1"/>
              <a:t>Jésus</a:t>
            </a:r>
            <a:r>
              <a:rPr lang="en-CA" i="1" dirty="0"/>
              <a:t>. </a:t>
            </a:r>
          </a:p>
          <a:p>
            <a:r>
              <a:rPr lang="en-CA" i="1" dirty="0"/>
              <a:t>Nous </a:t>
            </a:r>
            <a:r>
              <a:rPr lang="en-CA" i="1" dirty="0" err="1"/>
              <a:t>pouvons</a:t>
            </a:r>
            <a:r>
              <a:rPr lang="en-CA" i="1" dirty="0"/>
              <a:t> refuser et </a:t>
            </a:r>
            <a:r>
              <a:rPr lang="en-CA" i="1" dirty="0" err="1"/>
              <a:t>laisser</a:t>
            </a:r>
            <a:r>
              <a:rPr lang="en-CA" i="1" dirty="0"/>
              <a:t> </a:t>
            </a:r>
            <a:r>
              <a:rPr lang="en-CA" i="1" dirty="0" err="1"/>
              <a:t>alors</a:t>
            </a:r>
            <a:r>
              <a:rPr lang="en-CA" i="1" dirty="0"/>
              <a:t> </a:t>
            </a:r>
            <a:r>
              <a:rPr lang="en-CA" i="1" dirty="0" err="1"/>
              <a:t>gagner</a:t>
            </a:r>
            <a:r>
              <a:rPr lang="en-CA" i="1" dirty="0"/>
              <a:t> </a:t>
            </a:r>
            <a:r>
              <a:rPr lang="en-CA" i="1" dirty="0" err="1"/>
              <a:t>l’obscurité</a:t>
            </a:r>
            <a:r>
              <a:rPr lang="en-CA" i="1" dirty="0"/>
              <a:t>.” </a:t>
            </a:r>
          </a:p>
          <a:p>
            <a:endParaRPr lang="en-CA" dirty="0"/>
          </a:p>
          <a:p>
            <a:endParaRPr lang="en-CA" dirty="0"/>
          </a:p>
          <a:p>
            <a:endParaRPr lang="en-CA" dirty="0"/>
          </a:p>
          <a:p>
            <a:endParaRPr lang="en-CA" dirty="0"/>
          </a:p>
          <a:p>
            <a:endParaRPr lang="en-CA" dirty="0"/>
          </a:p>
          <a:p>
            <a:endParaRPr lang="fr-CA" dirty="0"/>
          </a:p>
        </p:txBody>
      </p:sp>
      <p:pic>
        <p:nvPicPr>
          <p:cNvPr id="1026" name="Picture 2">
            <a:extLst>
              <a:ext uri="{FF2B5EF4-FFF2-40B4-BE49-F238E27FC236}">
                <a16:creationId xmlns:a16="http://schemas.microsoft.com/office/drawing/2014/main" id="{81098ACC-0CCA-4C66-8B15-4940245BA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810" y="152862"/>
            <a:ext cx="2249199" cy="14979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emme, Belle, Jeune Fille, Couché">
            <a:extLst>
              <a:ext uri="{FF2B5EF4-FFF2-40B4-BE49-F238E27FC236}">
                <a16:creationId xmlns:a16="http://schemas.microsoft.com/office/drawing/2014/main" id="{5238009F-9025-401E-A100-77F2D39223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036" y="1817945"/>
            <a:ext cx="2246990" cy="14979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9B7D09B-4FAB-4F57-9F52-C289B47465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8426" y="0"/>
            <a:ext cx="2249200" cy="14979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D3A6897-5449-4ADB-80A5-90E3D0D92D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5337" y="1594681"/>
            <a:ext cx="1907764" cy="127059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821E0AEA-AF57-4529-AFE6-BCDEBB1FEACD}"/>
              </a:ext>
            </a:extLst>
          </p:cNvPr>
          <p:cNvSpPr txBox="1"/>
          <p:nvPr/>
        </p:nvSpPr>
        <p:spPr>
          <a:xfrm>
            <a:off x="6387943" y="3451223"/>
            <a:ext cx="5710218" cy="369332"/>
          </a:xfrm>
          <a:prstGeom prst="rect">
            <a:avLst/>
          </a:prstGeom>
          <a:noFill/>
        </p:spPr>
        <p:txBody>
          <a:bodyPr wrap="none" rtlCol="0">
            <a:spAutoFit/>
          </a:bodyPr>
          <a:lstStyle/>
          <a:p>
            <a:r>
              <a:rPr lang="en-CA" dirty="0" err="1"/>
              <a:t>Maintenant</a:t>
            </a:r>
            <a:r>
              <a:rPr lang="en-CA" dirty="0"/>
              <a:t>, </a:t>
            </a:r>
            <a:r>
              <a:rPr lang="en-CA" dirty="0" err="1"/>
              <a:t>écoute</a:t>
            </a:r>
            <a:r>
              <a:rPr lang="en-CA" dirty="0"/>
              <a:t> </a:t>
            </a:r>
            <a:r>
              <a:rPr lang="en-CA" dirty="0" err="1"/>
              <a:t>ce</a:t>
            </a:r>
            <a:r>
              <a:rPr lang="en-CA" dirty="0"/>
              <a:t> chant et </a:t>
            </a:r>
            <a:r>
              <a:rPr lang="en-CA" dirty="0" err="1"/>
              <a:t>laisser</a:t>
            </a:r>
            <a:r>
              <a:rPr lang="en-CA" dirty="0"/>
              <a:t> Dieu </a:t>
            </a:r>
            <a:r>
              <a:rPr lang="en-CA" dirty="0" err="1"/>
              <a:t>habiter</a:t>
            </a:r>
            <a:r>
              <a:rPr lang="en-CA" dirty="0"/>
              <a:t> </a:t>
            </a:r>
            <a:r>
              <a:rPr lang="en-CA" dirty="0" err="1"/>
              <a:t>en</a:t>
            </a:r>
            <a:r>
              <a:rPr lang="en-CA" dirty="0"/>
              <a:t> </a:t>
            </a:r>
            <a:r>
              <a:rPr lang="en-CA" dirty="0" err="1"/>
              <a:t>toi</a:t>
            </a:r>
            <a:r>
              <a:rPr lang="en-CA" dirty="0"/>
              <a:t> !</a:t>
            </a:r>
            <a:endParaRPr lang="fr-CA" dirty="0"/>
          </a:p>
        </p:txBody>
      </p:sp>
      <p:pic>
        <p:nvPicPr>
          <p:cNvPr id="5" name="Média en ligne 4" title="Glorious -  Enfant de Dieu - album : &quot;Promesse&quot;">
            <a:hlinkClick r:id="" action="ppaction://media"/>
            <a:extLst>
              <a:ext uri="{FF2B5EF4-FFF2-40B4-BE49-F238E27FC236}">
                <a16:creationId xmlns:a16="http://schemas.microsoft.com/office/drawing/2014/main" id="{3C6FCDBB-4B4E-4816-AF47-23E4290341D9}"/>
              </a:ext>
            </a:extLst>
          </p:cNvPr>
          <p:cNvPicPr>
            <a:picLocks noRot="1" noChangeAspect="1"/>
          </p:cNvPicPr>
          <p:nvPr>
            <a:videoFile r:link="rId1"/>
          </p:nvPr>
        </p:nvPicPr>
        <p:blipFill>
          <a:blip r:embed="rId7"/>
          <a:stretch>
            <a:fillRect/>
          </a:stretch>
        </p:blipFill>
        <p:spPr>
          <a:xfrm>
            <a:off x="7096036" y="3901887"/>
            <a:ext cx="4111266" cy="2322865"/>
          </a:xfrm>
          <a:prstGeom prst="rect">
            <a:avLst/>
          </a:prstGeom>
        </p:spPr>
      </p:pic>
      <p:pic>
        <p:nvPicPr>
          <p:cNvPr id="1036" name="Picture 12" descr="Mère Teresa : tout sauf une sainte... | UdeMNouvelles">
            <a:extLst>
              <a:ext uri="{FF2B5EF4-FFF2-40B4-BE49-F238E27FC236}">
                <a16:creationId xmlns:a16="http://schemas.microsoft.com/office/drawing/2014/main" id="{711508F7-0D92-4864-8121-CB359F69F4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7275" y="5188474"/>
            <a:ext cx="1214642" cy="74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5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BFED76C-10F6-44A7-A9FB-FD6659FC8B01}"/>
              </a:ext>
            </a:extLst>
          </p:cNvPr>
          <p:cNvSpPr>
            <a:spLocks noGrp="1"/>
          </p:cNvSpPr>
          <p:nvPr>
            <p:ph type="dt" sz="half" idx="10"/>
          </p:nvPr>
        </p:nvSpPr>
        <p:spPr/>
        <p:txBody>
          <a:bodyPr/>
          <a:lstStyle/>
          <a:p>
            <a:pPr rtl="0"/>
            <a:fld id="{8C7E81F3-FFCD-4236-B158-26C78CAC6E11}" type="datetime1">
              <a:rPr lang="fr-FR" smtClean="0"/>
              <a:t>29/03/2021</a:t>
            </a:fld>
            <a:endParaRPr lang="en-US" dirty="0"/>
          </a:p>
        </p:txBody>
      </p:sp>
      <p:pic>
        <p:nvPicPr>
          <p:cNvPr id="3" name="Picture 8" descr="Les Enfants, Silhouette, Cheers">
            <a:extLst>
              <a:ext uri="{FF2B5EF4-FFF2-40B4-BE49-F238E27FC236}">
                <a16:creationId xmlns:a16="http://schemas.microsoft.com/office/drawing/2014/main" id="{A6C67B23-C837-4482-988C-88C394147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47" y="1538936"/>
            <a:ext cx="4646212" cy="308537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B1119B13-E10B-43F1-BDDC-14984D0B8229}"/>
              </a:ext>
            </a:extLst>
          </p:cNvPr>
          <p:cNvSpPr txBox="1"/>
          <p:nvPr/>
        </p:nvSpPr>
        <p:spPr>
          <a:xfrm>
            <a:off x="5701331" y="46037"/>
            <a:ext cx="6490669" cy="6217087"/>
          </a:xfrm>
          <a:prstGeom prst="rect">
            <a:avLst/>
          </a:prstGeom>
          <a:noFill/>
        </p:spPr>
        <p:txBody>
          <a:bodyPr wrap="square" rtlCol="0">
            <a:spAutoFit/>
          </a:bodyPr>
          <a:lstStyle/>
          <a:p>
            <a:pPr algn="ctr"/>
            <a:r>
              <a:rPr lang="en-CA" sz="2000" b="1" dirty="0"/>
              <a:t>Ta relation avec Dieu</a:t>
            </a:r>
            <a:r>
              <a:rPr lang="en-CA" b="1" dirty="0"/>
              <a:t>:</a:t>
            </a:r>
          </a:p>
          <a:p>
            <a:endParaRPr lang="en-CA" dirty="0"/>
          </a:p>
          <a:p>
            <a:r>
              <a:rPr lang="en-CA" dirty="0"/>
              <a:t>Si </a:t>
            </a:r>
            <a:r>
              <a:rPr lang="en-CA" dirty="0" err="1"/>
              <a:t>tu</a:t>
            </a:r>
            <a:r>
              <a:rPr lang="en-CA" dirty="0"/>
              <a:t> laisses Dieu </a:t>
            </a:r>
            <a:r>
              <a:rPr lang="en-CA" dirty="0" err="1"/>
              <a:t>habiter</a:t>
            </a:r>
            <a:r>
              <a:rPr lang="en-CA" dirty="0"/>
              <a:t> </a:t>
            </a:r>
            <a:r>
              <a:rPr lang="en-CA" dirty="0" err="1"/>
              <a:t>en</a:t>
            </a:r>
            <a:r>
              <a:rPr lang="en-CA" dirty="0"/>
              <a:t> </a:t>
            </a:r>
            <a:r>
              <a:rPr lang="en-CA" dirty="0" err="1"/>
              <a:t>toi</a:t>
            </a:r>
            <a:r>
              <a:rPr lang="en-CA" dirty="0"/>
              <a:t>, Dieu </a:t>
            </a:r>
            <a:r>
              <a:rPr lang="en-CA" dirty="0" err="1"/>
              <a:t>te</a:t>
            </a:r>
            <a:r>
              <a:rPr lang="en-CA" dirty="0"/>
              <a:t> </a:t>
            </a:r>
            <a:r>
              <a:rPr lang="en-CA" dirty="0" err="1"/>
              <a:t>promet</a:t>
            </a:r>
            <a:r>
              <a:rPr lang="en-CA" dirty="0"/>
              <a:t> de faire de </a:t>
            </a:r>
            <a:r>
              <a:rPr lang="en-CA" dirty="0" err="1"/>
              <a:t>toi</a:t>
            </a:r>
            <a:r>
              <a:rPr lang="en-CA" dirty="0"/>
              <a:t> </a:t>
            </a:r>
            <a:r>
              <a:rPr lang="en-CA" dirty="0" err="1"/>
              <a:t>une</a:t>
            </a:r>
            <a:r>
              <a:rPr lang="en-CA" dirty="0"/>
              <a:t> </a:t>
            </a:r>
            <a:r>
              <a:rPr lang="en-CA" dirty="0" err="1"/>
              <a:t>personne</a:t>
            </a:r>
            <a:r>
              <a:rPr lang="en-CA" dirty="0"/>
              <a:t> forte, libre, </a:t>
            </a:r>
            <a:r>
              <a:rPr lang="en-CA" dirty="0" err="1"/>
              <a:t>rayonnante</a:t>
            </a:r>
            <a:r>
              <a:rPr lang="en-CA" dirty="0"/>
              <a:t>, </a:t>
            </a:r>
            <a:r>
              <a:rPr lang="en-CA" dirty="0" err="1"/>
              <a:t>aimante</a:t>
            </a:r>
            <a:r>
              <a:rPr lang="en-CA" dirty="0"/>
              <a:t>, </a:t>
            </a:r>
            <a:r>
              <a:rPr lang="en-CA" dirty="0" err="1"/>
              <a:t>créative</a:t>
            </a:r>
            <a:r>
              <a:rPr lang="en-CA" dirty="0"/>
              <a:t>, </a:t>
            </a:r>
            <a:r>
              <a:rPr lang="en-CA" dirty="0" err="1"/>
              <a:t>chaleureuse</a:t>
            </a:r>
            <a:r>
              <a:rPr lang="en-CA" dirty="0"/>
              <a:t>, attentive, </a:t>
            </a:r>
            <a:r>
              <a:rPr lang="en-CA" dirty="0" err="1"/>
              <a:t>combattante</a:t>
            </a:r>
            <a:r>
              <a:rPr lang="en-CA" dirty="0"/>
              <a:t> pour le bien, </a:t>
            </a:r>
            <a:r>
              <a:rPr lang="en-CA" dirty="0" err="1"/>
              <a:t>refusant</a:t>
            </a:r>
            <a:r>
              <a:rPr lang="en-CA" dirty="0"/>
              <a:t> le mal ! </a:t>
            </a:r>
          </a:p>
          <a:p>
            <a:endParaRPr lang="en-CA" dirty="0"/>
          </a:p>
          <a:p>
            <a:r>
              <a:rPr lang="en-CA" b="1" dirty="0"/>
              <a:t>Est-</a:t>
            </a:r>
            <a:r>
              <a:rPr lang="en-CA" b="1" dirty="0" err="1"/>
              <a:t>ce</a:t>
            </a:r>
            <a:r>
              <a:rPr lang="en-CA" b="1" dirty="0"/>
              <a:t> que </a:t>
            </a:r>
            <a:r>
              <a:rPr lang="en-CA" b="1" dirty="0" err="1"/>
              <a:t>c’est</a:t>
            </a:r>
            <a:r>
              <a:rPr lang="en-CA" b="1" dirty="0"/>
              <a:t> </a:t>
            </a:r>
            <a:r>
              <a:rPr lang="en-CA" b="1" dirty="0" err="1"/>
              <a:t>ce</a:t>
            </a:r>
            <a:r>
              <a:rPr lang="en-CA" b="1" dirty="0"/>
              <a:t> que </a:t>
            </a:r>
            <a:r>
              <a:rPr lang="en-CA" b="1" dirty="0" err="1"/>
              <a:t>tu</a:t>
            </a:r>
            <a:r>
              <a:rPr lang="en-CA" b="1" dirty="0"/>
              <a:t> </a:t>
            </a:r>
            <a:r>
              <a:rPr lang="en-CA" b="1" dirty="0" err="1"/>
              <a:t>veux</a:t>
            </a:r>
            <a:r>
              <a:rPr lang="en-CA" b="1" dirty="0"/>
              <a:t> </a:t>
            </a:r>
            <a:r>
              <a:rPr lang="en-CA" b="1" dirty="0" err="1"/>
              <a:t>devenir</a:t>
            </a:r>
            <a:r>
              <a:rPr lang="en-CA" b="1" dirty="0"/>
              <a:t> ?</a:t>
            </a:r>
            <a:br>
              <a:rPr lang="en-CA" dirty="0"/>
            </a:br>
            <a:endParaRPr lang="en-CA" dirty="0"/>
          </a:p>
          <a:p>
            <a:r>
              <a:rPr lang="en-CA" dirty="0"/>
              <a:t>Pour vivre </a:t>
            </a:r>
            <a:r>
              <a:rPr lang="en-CA" dirty="0" err="1"/>
              <a:t>en</a:t>
            </a:r>
            <a:r>
              <a:rPr lang="en-CA" dirty="0"/>
              <a:t> </a:t>
            </a:r>
            <a:r>
              <a:rPr lang="en-CA" dirty="0" err="1"/>
              <a:t>étroite</a:t>
            </a:r>
            <a:r>
              <a:rPr lang="en-CA" dirty="0"/>
              <a:t> connexion avec Dieu, </a:t>
            </a:r>
            <a:r>
              <a:rPr lang="en-CA" dirty="0" err="1"/>
              <a:t>reste</a:t>
            </a:r>
            <a:r>
              <a:rPr lang="en-CA" dirty="0"/>
              <a:t> </a:t>
            </a:r>
            <a:r>
              <a:rPr lang="en-CA" dirty="0" err="1"/>
              <a:t>toujours</a:t>
            </a:r>
            <a:r>
              <a:rPr lang="en-CA" dirty="0"/>
              <a:t> </a:t>
            </a:r>
            <a:r>
              <a:rPr lang="en-CA" dirty="0" err="1"/>
              <a:t>en</a:t>
            </a:r>
            <a:r>
              <a:rPr lang="en-CA" dirty="0"/>
              <a:t> dialogue avec </a:t>
            </a:r>
            <a:r>
              <a:rPr lang="en-CA" dirty="0" err="1"/>
              <a:t>lui</a:t>
            </a:r>
            <a:r>
              <a:rPr lang="en-CA" dirty="0"/>
              <a:t>. </a:t>
            </a:r>
            <a:r>
              <a:rPr lang="en-CA" dirty="0" err="1"/>
              <a:t>Personne</a:t>
            </a:r>
            <a:r>
              <a:rPr lang="en-CA" dirty="0"/>
              <a:t> ne </a:t>
            </a:r>
            <a:r>
              <a:rPr lang="en-CA" dirty="0" err="1"/>
              <a:t>peut</a:t>
            </a:r>
            <a:r>
              <a:rPr lang="en-CA" dirty="0"/>
              <a:t> </a:t>
            </a:r>
            <a:r>
              <a:rPr lang="en-CA" dirty="0" err="1"/>
              <a:t>construire</a:t>
            </a:r>
            <a:r>
              <a:rPr lang="en-CA" dirty="0"/>
              <a:t> </a:t>
            </a:r>
            <a:r>
              <a:rPr lang="en-CA" dirty="0" err="1"/>
              <a:t>une</a:t>
            </a:r>
            <a:r>
              <a:rPr lang="en-CA" dirty="0"/>
              <a:t> relation avec Dieu </a:t>
            </a:r>
            <a:r>
              <a:rPr lang="en-CA" dirty="0" err="1"/>
              <a:t>s’il</a:t>
            </a:r>
            <a:r>
              <a:rPr lang="en-CA" dirty="0"/>
              <a:t> ne </a:t>
            </a:r>
            <a:r>
              <a:rPr lang="en-CA" dirty="0" err="1"/>
              <a:t>lui</a:t>
            </a:r>
            <a:r>
              <a:rPr lang="en-CA" dirty="0"/>
              <a:t> parle pas. </a:t>
            </a:r>
          </a:p>
          <a:p>
            <a:pPr marL="285750" indent="-285750">
              <a:buFont typeface="Arial" panose="020B0604020202020204" pitchFamily="34" charset="0"/>
              <a:buChar char="•"/>
            </a:pPr>
            <a:r>
              <a:rPr lang="en-CA" dirty="0"/>
              <a:t>Tu </a:t>
            </a:r>
            <a:r>
              <a:rPr lang="en-CA" dirty="0" err="1"/>
              <a:t>peux</a:t>
            </a:r>
            <a:r>
              <a:rPr lang="en-CA" dirty="0"/>
              <a:t> prier avec la Bible: </a:t>
            </a:r>
            <a:r>
              <a:rPr lang="en-CA" dirty="0" err="1"/>
              <a:t>écoute</a:t>
            </a:r>
            <a:r>
              <a:rPr lang="en-CA" dirty="0"/>
              <a:t> Dieu </a:t>
            </a:r>
            <a:r>
              <a:rPr lang="en-CA" dirty="0" err="1"/>
              <a:t>parler</a:t>
            </a:r>
            <a:r>
              <a:rPr lang="en-CA" dirty="0"/>
              <a:t> à ton Coeur et </a:t>
            </a:r>
            <a:r>
              <a:rPr lang="en-CA" dirty="0" err="1"/>
              <a:t>découvre</a:t>
            </a:r>
            <a:r>
              <a:rPr lang="en-CA" dirty="0"/>
              <a:t> comment il </a:t>
            </a:r>
            <a:r>
              <a:rPr lang="en-CA" dirty="0" err="1"/>
              <a:t>te</a:t>
            </a:r>
            <a:r>
              <a:rPr lang="en-CA" dirty="0"/>
              <a:t> parle à travers </a:t>
            </a:r>
            <a:r>
              <a:rPr lang="en-CA" dirty="0" err="1"/>
              <a:t>sa</a:t>
            </a:r>
            <a:r>
              <a:rPr lang="en-CA" dirty="0"/>
              <a:t> parole. </a:t>
            </a:r>
          </a:p>
          <a:p>
            <a:pPr marL="285750" indent="-285750">
              <a:buFont typeface="Arial" panose="020B0604020202020204" pitchFamily="34" charset="0"/>
              <a:buChar char="•"/>
            </a:pPr>
            <a:r>
              <a:rPr lang="en-CA" dirty="0"/>
              <a:t>Tu </a:t>
            </a:r>
            <a:r>
              <a:rPr lang="en-CA" dirty="0" err="1"/>
              <a:t>peux</a:t>
            </a:r>
            <a:r>
              <a:rPr lang="en-CA" dirty="0"/>
              <a:t> </a:t>
            </a:r>
            <a:r>
              <a:rPr lang="en-CA" dirty="0" err="1"/>
              <a:t>aussi</a:t>
            </a:r>
            <a:r>
              <a:rPr lang="en-CA" dirty="0"/>
              <a:t> prier le Notre Père, le Je </a:t>
            </a:r>
            <a:r>
              <a:rPr lang="en-CA" dirty="0" err="1"/>
              <a:t>vous</a:t>
            </a:r>
            <a:r>
              <a:rPr lang="en-CA" dirty="0"/>
              <a:t> </a:t>
            </a:r>
            <a:r>
              <a:rPr lang="en-CA" dirty="0" err="1"/>
              <a:t>salut</a:t>
            </a:r>
            <a:r>
              <a:rPr lang="en-CA" dirty="0"/>
              <a:t> Marie, prier le </a:t>
            </a:r>
            <a:r>
              <a:rPr lang="en-CA" dirty="0" err="1"/>
              <a:t>chapelet</a:t>
            </a:r>
            <a:endParaRPr lang="en-CA" dirty="0"/>
          </a:p>
          <a:p>
            <a:pPr marL="285750" indent="-285750">
              <a:buFont typeface="Arial" panose="020B0604020202020204" pitchFamily="34" charset="0"/>
              <a:buChar char="•"/>
            </a:pPr>
            <a:r>
              <a:rPr lang="en-CA" dirty="0" err="1"/>
              <a:t>Prends</a:t>
            </a:r>
            <a:r>
              <a:rPr lang="en-CA" dirty="0"/>
              <a:t> </a:t>
            </a:r>
            <a:r>
              <a:rPr lang="en-CA" dirty="0" err="1"/>
              <a:t>aussi</a:t>
            </a:r>
            <a:r>
              <a:rPr lang="en-CA" dirty="0"/>
              <a:t> le temps de </a:t>
            </a:r>
            <a:r>
              <a:rPr lang="en-CA" dirty="0" err="1"/>
              <a:t>lui</a:t>
            </a:r>
            <a:r>
              <a:rPr lang="en-CA" dirty="0"/>
              <a:t> dire tout </a:t>
            </a:r>
            <a:r>
              <a:rPr lang="en-CA" dirty="0" err="1"/>
              <a:t>ce</a:t>
            </a:r>
            <a:r>
              <a:rPr lang="en-CA" dirty="0"/>
              <a:t> qui </a:t>
            </a:r>
            <a:r>
              <a:rPr lang="en-CA" dirty="0" err="1"/>
              <a:t>te</a:t>
            </a:r>
            <a:r>
              <a:rPr lang="en-CA" dirty="0"/>
              <a:t> </a:t>
            </a:r>
            <a:r>
              <a:rPr lang="en-CA" dirty="0" err="1"/>
              <a:t>tient</a:t>
            </a:r>
            <a:r>
              <a:rPr lang="en-CA" dirty="0"/>
              <a:t> à </a:t>
            </a:r>
            <a:r>
              <a:rPr lang="en-CA" dirty="0" err="1"/>
              <a:t>coeur</a:t>
            </a:r>
            <a:r>
              <a:rPr lang="en-CA" dirty="0"/>
              <a:t>.  </a:t>
            </a:r>
          </a:p>
          <a:p>
            <a:pPr marL="285750" indent="-285750">
              <a:buFont typeface="Arial" panose="020B0604020202020204" pitchFamily="34" charset="0"/>
              <a:buChar char="•"/>
            </a:pPr>
            <a:endParaRPr lang="en-CA" dirty="0"/>
          </a:p>
          <a:p>
            <a:r>
              <a:rPr lang="en-CA" b="1" dirty="0"/>
              <a:t>Si </a:t>
            </a:r>
            <a:r>
              <a:rPr lang="en-CA" b="1" dirty="0" err="1"/>
              <a:t>tu</a:t>
            </a:r>
            <a:r>
              <a:rPr lang="en-CA" b="1" dirty="0"/>
              <a:t> </a:t>
            </a:r>
            <a:r>
              <a:rPr lang="en-CA" b="1" dirty="0" err="1"/>
              <a:t>choisis</a:t>
            </a:r>
            <a:r>
              <a:rPr lang="en-CA" b="1" dirty="0"/>
              <a:t> de vivre ta vie </a:t>
            </a:r>
            <a:r>
              <a:rPr lang="en-CA" b="1" dirty="0" err="1"/>
              <a:t>en</a:t>
            </a:r>
            <a:r>
              <a:rPr lang="en-CA" b="1" dirty="0"/>
              <a:t> </a:t>
            </a:r>
            <a:r>
              <a:rPr lang="en-CA" b="1" dirty="0" err="1"/>
              <a:t>étroite</a:t>
            </a:r>
            <a:r>
              <a:rPr lang="en-CA" b="1" dirty="0"/>
              <a:t> connexion avec Dieu, Dieu </a:t>
            </a:r>
            <a:r>
              <a:rPr lang="en-CA" b="1" dirty="0" err="1"/>
              <a:t>te</a:t>
            </a:r>
            <a:r>
              <a:rPr lang="en-CA" b="1" dirty="0"/>
              <a:t> </a:t>
            </a:r>
            <a:r>
              <a:rPr lang="en-CA" b="1" dirty="0" err="1"/>
              <a:t>promet</a:t>
            </a:r>
            <a:r>
              <a:rPr lang="en-CA" b="1" dirty="0"/>
              <a:t> de </a:t>
            </a:r>
            <a:r>
              <a:rPr lang="en-CA" b="1" dirty="0" err="1"/>
              <a:t>te</a:t>
            </a:r>
            <a:r>
              <a:rPr lang="en-CA" b="1" dirty="0"/>
              <a:t> donner </a:t>
            </a:r>
            <a:r>
              <a:rPr lang="en-CA" b="1" dirty="0" err="1"/>
              <a:t>sa</a:t>
            </a:r>
            <a:r>
              <a:rPr lang="en-CA" b="1" dirty="0"/>
              <a:t> force qui </a:t>
            </a:r>
            <a:r>
              <a:rPr lang="en-CA" b="1" dirty="0" err="1"/>
              <a:t>passera</a:t>
            </a:r>
            <a:r>
              <a:rPr lang="en-CA" b="1" dirty="0"/>
              <a:t> </a:t>
            </a:r>
            <a:r>
              <a:rPr lang="en-CA" b="1" dirty="0" err="1"/>
              <a:t>en</a:t>
            </a:r>
            <a:r>
              <a:rPr lang="en-CA" b="1" dirty="0"/>
              <a:t> </a:t>
            </a:r>
            <a:r>
              <a:rPr lang="en-CA" b="1" dirty="0" err="1"/>
              <a:t>toi</a:t>
            </a:r>
            <a:r>
              <a:rPr lang="en-CA" b="1" dirty="0"/>
              <a:t>, </a:t>
            </a:r>
            <a:r>
              <a:rPr lang="en-CA" b="1" dirty="0" err="1"/>
              <a:t>comme</a:t>
            </a:r>
            <a:r>
              <a:rPr lang="en-CA" b="1" dirty="0"/>
              <a:t> le courant </a:t>
            </a:r>
            <a:r>
              <a:rPr lang="en-CA" b="1" dirty="0" err="1"/>
              <a:t>électrique</a:t>
            </a:r>
            <a:r>
              <a:rPr lang="en-CA" b="1" dirty="0"/>
              <a:t> ! Il </a:t>
            </a:r>
            <a:r>
              <a:rPr lang="en-CA" b="1" dirty="0" err="1"/>
              <a:t>te</a:t>
            </a:r>
            <a:r>
              <a:rPr lang="en-CA" b="1" dirty="0"/>
              <a:t> </a:t>
            </a:r>
            <a:r>
              <a:rPr lang="en-CA" b="1" dirty="0" err="1"/>
              <a:t>promet</a:t>
            </a:r>
            <a:r>
              <a:rPr lang="en-CA" b="1" dirty="0"/>
              <a:t> de changer ta tristesse </a:t>
            </a:r>
            <a:r>
              <a:rPr lang="en-CA" b="1" dirty="0" err="1"/>
              <a:t>en</a:t>
            </a:r>
            <a:r>
              <a:rPr lang="en-CA" b="1" dirty="0"/>
              <a:t> joie, </a:t>
            </a:r>
            <a:r>
              <a:rPr lang="en-CA" b="1" dirty="0" err="1"/>
              <a:t>tes</a:t>
            </a:r>
            <a:r>
              <a:rPr lang="en-CA" b="1" dirty="0"/>
              <a:t> </a:t>
            </a:r>
            <a:r>
              <a:rPr lang="en-CA" b="1" dirty="0" err="1"/>
              <a:t>doutes</a:t>
            </a:r>
            <a:r>
              <a:rPr lang="en-CA" b="1" dirty="0"/>
              <a:t> </a:t>
            </a:r>
            <a:r>
              <a:rPr lang="en-CA" b="1" dirty="0" err="1"/>
              <a:t>en</a:t>
            </a:r>
            <a:r>
              <a:rPr lang="en-CA" b="1" dirty="0"/>
              <a:t> certitudes. Il a </a:t>
            </a:r>
            <a:r>
              <a:rPr lang="en-CA" b="1" dirty="0" err="1"/>
              <a:t>une</a:t>
            </a:r>
            <a:r>
              <a:rPr lang="en-CA" b="1" dirty="0"/>
              <a:t> mission pour </a:t>
            </a:r>
            <a:r>
              <a:rPr lang="en-CA" b="1" dirty="0" err="1"/>
              <a:t>toi</a:t>
            </a:r>
            <a:r>
              <a:rPr lang="en-CA" b="1" dirty="0"/>
              <a:t> qui </a:t>
            </a:r>
            <a:r>
              <a:rPr lang="en-CA" b="1" dirty="0" err="1"/>
              <a:t>te</a:t>
            </a:r>
            <a:r>
              <a:rPr lang="en-CA" b="1" dirty="0"/>
              <a:t> </a:t>
            </a:r>
            <a:r>
              <a:rPr lang="en-CA" b="1" dirty="0" err="1"/>
              <a:t>rendra</a:t>
            </a:r>
            <a:r>
              <a:rPr lang="en-CA" b="1" dirty="0"/>
              <a:t> </a:t>
            </a:r>
            <a:r>
              <a:rPr lang="en-CA" b="1" dirty="0" err="1"/>
              <a:t>heureux</a:t>
            </a:r>
            <a:r>
              <a:rPr lang="en-CA" b="1" dirty="0"/>
              <a:t> !</a:t>
            </a:r>
          </a:p>
          <a:p>
            <a:endParaRPr lang="en-CA" dirty="0"/>
          </a:p>
        </p:txBody>
      </p:sp>
    </p:spTree>
    <p:extLst>
      <p:ext uri="{BB962C8B-B14F-4D97-AF65-F5344CB8AC3E}">
        <p14:creationId xmlns:p14="http://schemas.microsoft.com/office/powerpoint/2010/main" val="75005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D8677B2-572D-4282-8DDA-54DFC7EBBA68}"/>
              </a:ext>
            </a:extLst>
          </p:cNvPr>
          <p:cNvSpPr>
            <a:spLocks noGrp="1"/>
          </p:cNvSpPr>
          <p:nvPr>
            <p:ph type="dt" sz="half" idx="10"/>
          </p:nvPr>
        </p:nvSpPr>
        <p:spPr/>
        <p:txBody>
          <a:bodyPr/>
          <a:lstStyle/>
          <a:p>
            <a:pPr rtl="0"/>
            <a:fld id="{8C7E81F3-FFCD-4236-B158-26C78CAC6E11}" type="datetime1">
              <a:rPr lang="fr-FR" smtClean="0"/>
              <a:t>29/03/2021</a:t>
            </a:fld>
            <a:endParaRPr lang="en-US" dirty="0"/>
          </a:p>
        </p:txBody>
      </p:sp>
      <p:sp>
        <p:nvSpPr>
          <p:cNvPr id="3" name="ZoneTexte 2">
            <a:extLst>
              <a:ext uri="{FF2B5EF4-FFF2-40B4-BE49-F238E27FC236}">
                <a16:creationId xmlns:a16="http://schemas.microsoft.com/office/drawing/2014/main" id="{BBCB6404-83C2-4656-858D-CF722C6B5694}"/>
              </a:ext>
            </a:extLst>
          </p:cNvPr>
          <p:cNvSpPr txBox="1"/>
          <p:nvPr/>
        </p:nvSpPr>
        <p:spPr>
          <a:xfrm>
            <a:off x="199029" y="117599"/>
            <a:ext cx="6490669" cy="6217087"/>
          </a:xfrm>
          <a:prstGeom prst="rect">
            <a:avLst/>
          </a:prstGeom>
          <a:noFill/>
        </p:spPr>
        <p:txBody>
          <a:bodyPr wrap="square" rtlCol="0">
            <a:spAutoFit/>
          </a:bodyPr>
          <a:lstStyle/>
          <a:p>
            <a:pPr algn="ctr"/>
            <a:r>
              <a:rPr lang="en-CA" sz="2000" b="1" dirty="0"/>
              <a:t>Ta relation avec les </a:t>
            </a:r>
            <a:r>
              <a:rPr lang="en-CA" sz="2000" b="1" dirty="0" err="1"/>
              <a:t>autres</a:t>
            </a:r>
            <a:r>
              <a:rPr lang="en-CA" sz="2000" b="1" dirty="0"/>
              <a:t> </a:t>
            </a:r>
            <a:r>
              <a:rPr lang="en-CA" b="1" dirty="0"/>
              <a:t>:</a:t>
            </a:r>
          </a:p>
          <a:p>
            <a:endParaRPr lang="en-CA" dirty="0"/>
          </a:p>
          <a:p>
            <a:r>
              <a:rPr lang="en-CA" b="1" dirty="0"/>
              <a:t>Poses-</a:t>
            </a:r>
            <a:r>
              <a:rPr lang="en-CA" b="1" dirty="0" err="1"/>
              <a:t>toi</a:t>
            </a:r>
            <a:r>
              <a:rPr lang="en-CA" b="1" dirty="0"/>
              <a:t> </a:t>
            </a:r>
            <a:r>
              <a:rPr lang="en-CA" b="1" dirty="0" err="1"/>
              <a:t>ces</a:t>
            </a:r>
            <a:r>
              <a:rPr lang="en-CA" b="1" dirty="0"/>
              <a:t> questions:</a:t>
            </a:r>
          </a:p>
          <a:p>
            <a:endParaRPr lang="en-CA" b="1" dirty="0"/>
          </a:p>
          <a:p>
            <a:r>
              <a:rPr lang="en-CA" dirty="0" err="1"/>
              <a:t>Où</a:t>
            </a:r>
            <a:r>
              <a:rPr lang="en-CA" dirty="0"/>
              <a:t> </a:t>
            </a:r>
            <a:r>
              <a:rPr lang="en-CA" dirty="0" err="1"/>
              <a:t>en</a:t>
            </a:r>
            <a:r>
              <a:rPr lang="en-CA" dirty="0"/>
              <a:t> </a:t>
            </a:r>
            <a:r>
              <a:rPr lang="en-CA" dirty="0" err="1"/>
              <a:t>suis</a:t>
            </a:r>
            <a:r>
              <a:rPr lang="en-CA" dirty="0"/>
              <a:t>-je dans ma relation aux </a:t>
            </a:r>
            <a:r>
              <a:rPr lang="en-CA" dirty="0" err="1"/>
              <a:t>autres</a:t>
            </a:r>
            <a:r>
              <a:rPr lang="en-CA" dirty="0"/>
              <a:t> ?</a:t>
            </a:r>
          </a:p>
          <a:p>
            <a:r>
              <a:rPr lang="en-CA" dirty="0"/>
              <a:t>Est-</a:t>
            </a:r>
            <a:r>
              <a:rPr lang="en-CA" dirty="0" err="1"/>
              <a:t>ce</a:t>
            </a:r>
            <a:r>
              <a:rPr lang="en-CA" dirty="0"/>
              <a:t> que je </a:t>
            </a:r>
            <a:r>
              <a:rPr lang="en-CA" dirty="0" err="1"/>
              <a:t>suis</a:t>
            </a:r>
            <a:r>
              <a:rPr lang="en-CA" dirty="0"/>
              <a:t> </a:t>
            </a:r>
            <a:r>
              <a:rPr lang="en-CA" dirty="0" err="1"/>
              <a:t>toujours</a:t>
            </a:r>
            <a:r>
              <a:rPr lang="en-CA" dirty="0"/>
              <a:t> fin(e) avec </a:t>
            </a:r>
            <a:r>
              <a:rPr lang="en-CA" dirty="0" err="1"/>
              <a:t>mes</a:t>
            </a:r>
            <a:r>
              <a:rPr lang="en-CA" dirty="0"/>
              <a:t> </a:t>
            </a:r>
            <a:r>
              <a:rPr lang="en-CA" dirty="0" err="1"/>
              <a:t>amis</a:t>
            </a:r>
            <a:r>
              <a:rPr lang="en-CA" dirty="0"/>
              <a:t> ?</a:t>
            </a:r>
          </a:p>
          <a:p>
            <a:r>
              <a:rPr lang="en-CA" dirty="0"/>
              <a:t>Comment </a:t>
            </a:r>
            <a:r>
              <a:rPr lang="en-CA" dirty="0" err="1"/>
              <a:t>est-ce</a:t>
            </a:r>
            <a:r>
              <a:rPr lang="en-CA" dirty="0"/>
              <a:t> que je me </a:t>
            </a:r>
            <a:r>
              <a:rPr lang="en-CA" dirty="0" err="1"/>
              <a:t>comporte</a:t>
            </a:r>
            <a:r>
              <a:rPr lang="en-CA" dirty="0"/>
              <a:t> avec </a:t>
            </a:r>
            <a:r>
              <a:rPr lang="en-CA" dirty="0" err="1"/>
              <a:t>ceux</a:t>
            </a:r>
            <a:r>
              <a:rPr lang="en-CA" dirty="0"/>
              <a:t> que je ne </a:t>
            </a:r>
            <a:r>
              <a:rPr lang="en-CA" dirty="0" err="1"/>
              <a:t>connais</a:t>
            </a:r>
            <a:r>
              <a:rPr lang="en-CA" dirty="0"/>
              <a:t> pas ? </a:t>
            </a:r>
          </a:p>
          <a:p>
            <a:r>
              <a:rPr lang="en-CA" dirty="0" err="1"/>
              <a:t>Suis</a:t>
            </a:r>
            <a:r>
              <a:rPr lang="en-CA" dirty="0"/>
              <a:t>-je capable de me faire des nouveaux </a:t>
            </a:r>
            <a:r>
              <a:rPr lang="en-CA" dirty="0" err="1"/>
              <a:t>amis</a:t>
            </a:r>
            <a:r>
              <a:rPr lang="en-CA" dirty="0"/>
              <a:t> ?</a:t>
            </a:r>
          </a:p>
          <a:p>
            <a:r>
              <a:rPr lang="en-CA" dirty="0"/>
              <a:t>Comment </a:t>
            </a:r>
            <a:r>
              <a:rPr lang="en-CA" dirty="0" err="1"/>
              <a:t>est-ce</a:t>
            </a:r>
            <a:r>
              <a:rPr lang="en-CA" dirty="0"/>
              <a:t> que je me </a:t>
            </a:r>
            <a:r>
              <a:rPr lang="en-CA" dirty="0" err="1"/>
              <a:t>comporte</a:t>
            </a:r>
            <a:r>
              <a:rPr lang="en-CA" dirty="0"/>
              <a:t> avec </a:t>
            </a:r>
            <a:r>
              <a:rPr lang="en-CA" dirty="0" err="1"/>
              <a:t>ceux</a:t>
            </a:r>
            <a:r>
              <a:rPr lang="en-CA" dirty="0"/>
              <a:t> que je </a:t>
            </a:r>
            <a:r>
              <a:rPr lang="en-CA" dirty="0" err="1"/>
              <a:t>n’aime</a:t>
            </a:r>
            <a:r>
              <a:rPr lang="en-CA" dirty="0"/>
              <a:t> pas ?</a:t>
            </a:r>
          </a:p>
          <a:p>
            <a:r>
              <a:rPr lang="en-CA" dirty="0"/>
              <a:t>Est-</a:t>
            </a:r>
            <a:r>
              <a:rPr lang="en-CA" dirty="0" err="1"/>
              <a:t>ce</a:t>
            </a:r>
            <a:r>
              <a:rPr lang="en-CA" dirty="0"/>
              <a:t> que </a:t>
            </a:r>
            <a:r>
              <a:rPr lang="en-CA" dirty="0" err="1"/>
              <a:t>j’ai</a:t>
            </a:r>
            <a:r>
              <a:rPr lang="en-CA" dirty="0"/>
              <a:t> déjà </a:t>
            </a:r>
            <a:r>
              <a:rPr lang="en-CA" dirty="0" err="1"/>
              <a:t>intimidé</a:t>
            </a:r>
            <a:r>
              <a:rPr lang="en-CA" dirty="0"/>
              <a:t> </a:t>
            </a:r>
            <a:r>
              <a:rPr lang="en-CA" dirty="0" err="1"/>
              <a:t>quelqu’un</a:t>
            </a:r>
            <a:r>
              <a:rPr lang="en-CA" dirty="0"/>
              <a:t> ?</a:t>
            </a:r>
          </a:p>
          <a:p>
            <a:r>
              <a:rPr lang="en-CA" dirty="0"/>
              <a:t>Est-</a:t>
            </a:r>
            <a:r>
              <a:rPr lang="en-CA" dirty="0" err="1"/>
              <a:t>ce</a:t>
            </a:r>
            <a:r>
              <a:rPr lang="en-CA" dirty="0"/>
              <a:t> que je me </a:t>
            </a:r>
            <a:r>
              <a:rPr lang="en-CA" dirty="0" err="1"/>
              <a:t>suis</a:t>
            </a:r>
            <a:r>
              <a:rPr lang="en-CA" dirty="0"/>
              <a:t> déjà fait </a:t>
            </a:r>
            <a:r>
              <a:rPr lang="en-CA" dirty="0" err="1"/>
              <a:t>intimidé</a:t>
            </a:r>
            <a:r>
              <a:rPr lang="en-CA" dirty="0"/>
              <a:t> ?</a:t>
            </a:r>
          </a:p>
          <a:p>
            <a:r>
              <a:rPr lang="en-CA" dirty="0"/>
              <a:t>Et </a:t>
            </a:r>
            <a:r>
              <a:rPr lang="en-CA" dirty="0" err="1"/>
              <a:t>mes</a:t>
            </a:r>
            <a:r>
              <a:rPr lang="en-CA" dirty="0"/>
              <a:t> parents, </a:t>
            </a:r>
            <a:r>
              <a:rPr lang="en-CA" dirty="0" err="1"/>
              <a:t>mes</a:t>
            </a:r>
            <a:r>
              <a:rPr lang="en-CA" dirty="0"/>
              <a:t> frères, </a:t>
            </a:r>
            <a:r>
              <a:rPr lang="en-CA" dirty="0" err="1"/>
              <a:t>mes</a:t>
            </a:r>
            <a:r>
              <a:rPr lang="en-CA" dirty="0"/>
              <a:t> </a:t>
            </a:r>
            <a:r>
              <a:rPr lang="en-CA" dirty="0" err="1"/>
              <a:t>soeurs</a:t>
            </a:r>
            <a:r>
              <a:rPr lang="en-CA" dirty="0"/>
              <a:t>, </a:t>
            </a:r>
            <a:r>
              <a:rPr lang="en-CA" dirty="0" err="1"/>
              <a:t>est-ce</a:t>
            </a:r>
            <a:r>
              <a:rPr lang="en-CA" dirty="0"/>
              <a:t> que </a:t>
            </a:r>
            <a:r>
              <a:rPr lang="en-CA" dirty="0" err="1"/>
              <a:t>j’ai</a:t>
            </a:r>
            <a:r>
              <a:rPr lang="en-CA" dirty="0"/>
              <a:t> </a:t>
            </a:r>
            <a:r>
              <a:rPr lang="en-CA" dirty="0" err="1"/>
              <a:t>une</a:t>
            </a:r>
            <a:r>
              <a:rPr lang="en-CA" dirty="0"/>
              <a:t> bonne relation avec </a:t>
            </a:r>
            <a:r>
              <a:rPr lang="en-CA" dirty="0" err="1"/>
              <a:t>eux</a:t>
            </a:r>
            <a:r>
              <a:rPr lang="en-CA" dirty="0"/>
              <a:t> ? </a:t>
            </a:r>
          </a:p>
          <a:p>
            <a:endParaRPr lang="en-CA" dirty="0"/>
          </a:p>
          <a:p>
            <a:endParaRPr lang="en-CA" dirty="0"/>
          </a:p>
          <a:p>
            <a:r>
              <a:rPr lang="en-CA" b="1" dirty="0" err="1"/>
              <a:t>Peu</a:t>
            </a:r>
            <a:r>
              <a:rPr lang="en-CA" b="1" dirty="0"/>
              <a:t> </a:t>
            </a:r>
            <a:r>
              <a:rPr lang="en-CA" b="1" dirty="0" err="1"/>
              <a:t>importe</a:t>
            </a:r>
            <a:r>
              <a:rPr lang="en-CA" b="1" dirty="0"/>
              <a:t> </a:t>
            </a:r>
            <a:r>
              <a:rPr lang="en-CA" b="1" dirty="0" err="1"/>
              <a:t>où</a:t>
            </a:r>
            <a:r>
              <a:rPr lang="en-CA" b="1" dirty="0"/>
              <a:t> </a:t>
            </a:r>
            <a:r>
              <a:rPr lang="en-CA" b="1" dirty="0" err="1"/>
              <a:t>tu</a:t>
            </a:r>
            <a:r>
              <a:rPr lang="en-CA" b="1" dirty="0"/>
              <a:t> </a:t>
            </a:r>
            <a:r>
              <a:rPr lang="en-CA" b="1" dirty="0" err="1"/>
              <a:t>te</a:t>
            </a:r>
            <a:r>
              <a:rPr lang="en-CA" b="1" dirty="0"/>
              <a:t> </a:t>
            </a:r>
            <a:r>
              <a:rPr lang="en-CA" b="1" dirty="0" err="1"/>
              <a:t>situes</a:t>
            </a:r>
            <a:r>
              <a:rPr lang="en-CA" b="1" dirty="0"/>
              <a:t>, Dieu ne </a:t>
            </a:r>
            <a:r>
              <a:rPr lang="en-CA" b="1" dirty="0" err="1"/>
              <a:t>te</a:t>
            </a:r>
            <a:r>
              <a:rPr lang="en-CA" b="1" dirty="0"/>
              <a:t> </a:t>
            </a:r>
            <a:r>
              <a:rPr lang="en-CA" b="1" dirty="0" err="1"/>
              <a:t>juge</a:t>
            </a:r>
            <a:r>
              <a:rPr lang="en-CA" b="1" dirty="0"/>
              <a:t> pas. Il </a:t>
            </a:r>
            <a:r>
              <a:rPr lang="en-CA" b="1" dirty="0" err="1"/>
              <a:t>veut</a:t>
            </a:r>
            <a:r>
              <a:rPr lang="en-CA" b="1" dirty="0"/>
              <a:t> que </a:t>
            </a:r>
            <a:r>
              <a:rPr lang="en-CA" b="1" dirty="0" err="1"/>
              <a:t>tu</a:t>
            </a:r>
            <a:r>
              <a:rPr lang="en-CA" b="1" dirty="0"/>
              <a:t> </a:t>
            </a:r>
            <a:r>
              <a:rPr lang="en-CA" b="1" dirty="0" err="1"/>
              <a:t>sois</a:t>
            </a:r>
            <a:r>
              <a:rPr lang="en-CA" b="1" dirty="0"/>
              <a:t> </a:t>
            </a:r>
            <a:r>
              <a:rPr lang="en-CA" b="1" dirty="0" err="1"/>
              <a:t>heureux</a:t>
            </a:r>
            <a:r>
              <a:rPr lang="en-CA" b="1" dirty="0"/>
              <a:t> dans </a:t>
            </a:r>
            <a:r>
              <a:rPr lang="en-CA" b="1" dirty="0" err="1"/>
              <a:t>tes</a:t>
            </a:r>
            <a:r>
              <a:rPr lang="en-CA" b="1" dirty="0"/>
              <a:t> relations avec les </a:t>
            </a:r>
            <a:r>
              <a:rPr lang="en-CA" b="1" dirty="0" err="1"/>
              <a:t>autres</a:t>
            </a:r>
            <a:r>
              <a:rPr lang="en-CA" b="1" dirty="0"/>
              <a:t> et il </a:t>
            </a:r>
            <a:r>
              <a:rPr lang="en-CA" b="1" dirty="0" err="1"/>
              <a:t>peux</a:t>
            </a:r>
            <a:r>
              <a:rPr lang="en-CA" b="1" dirty="0"/>
              <a:t> </a:t>
            </a:r>
            <a:r>
              <a:rPr lang="en-CA" b="1" dirty="0" err="1"/>
              <a:t>t’aider</a:t>
            </a:r>
            <a:r>
              <a:rPr lang="en-CA" b="1" dirty="0"/>
              <a:t> à les </a:t>
            </a:r>
            <a:r>
              <a:rPr lang="en-CA" b="1" dirty="0" err="1"/>
              <a:t>améliorer</a:t>
            </a:r>
            <a:r>
              <a:rPr lang="en-CA" b="1" dirty="0"/>
              <a:t> pour que </a:t>
            </a:r>
            <a:r>
              <a:rPr lang="en-CA" b="1" dirty="0" err="1"/>
              <a:t>tu</a:t>
            </a:r>
            <a:r>
              <a:rPr lang="en-CA" b="1" dirty="0"/>
              <a:t> </a:t>
            </a:r>
            <a:r>
              <a:rPr lang="en-CA" b="1" dirty="0" err="1"/>
              <a:t>deviennes</a:t>
            </a:r>
            <a:r>
              <a:rPr lang="en-CA" b="1" dirty="0"/>
              <a:t> </a:t>
            </a:r>
            <a:r>
              <a:rPr lang="en-CA" b="1" dirty="0" err="1"/>
              <a:t>une</a:t>
            </a:r>
            <a:r>
              <a:rPr lang="en-CA" b="1" dirty="0"/>
              <a:t> </a:t>
            </a:r>
            <a:r>
              <a:rPr lang="en-CA" b="1" dirty="0" err="1"/>
              <a:t>personne</a:t>
            </a:r>
            <a:r>
              <a:rPr lang="en-CA" b="1" dirty="0"/>
              <a:t> </a:t>
            </a:r>
            <a:r>
              <a:rPr lang="en-CA" b="1" dirty="0" err="1"/>
              <a:t>rayonnante</a:t>
            </a:r>
            <a:r>
              <a:rPr lang="en-CA" b="1" dirty="0"/>
              <a:t> et </a:t>
            </a:r>
            <a:r>
              <a:rPr lang="en-CA" b="1" dirty="0" err="1"/>
              <a:t>aimante</a:t>
            </a:r>
            <a:r>
              <a:rPr lang="en-CA" b="1" dirty="0"/>
              <a:t>. </a:t>
            </a:r>
            <a:br>
              <a:rPr lang="en-CA" dirty="0"/>
            </a:br>
            <a:endParaRPr lang="en-CA" dirty="0"/>
          </a:p>
          <a:p>
            <a:pPr marL="285750" indent="-285750">
              <a:buFont typeface="Arial" panose="020B0604020202020204" pitchFamily="34" charset="0"/>
              <a:buChar char="•"/>
            </a:pPr>
            <a:endParaRPr lang="en-CA" dirty="0"/>
          </a:p>
        </p:txBody>
      </p:sp>
      <p:pic>
        <p:nvPicPr>
          <p:cNvPr id="2050" name="Picture 2" descr="Personnes, Trois, Portrait, Black">
            <a:extLst>
              <a:ext uri="{FF2B5EF4-FFF2-40B4-BE49-F238E27FC236}">
                <a16:creationId xmlns:a16="http://schemas.microsoft.com/office/drawing/2014/main" id="{22869E84-E56B-4D17-A83C-5BFD77B0F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699" y="2210374"/>
            <a:ext cx="3440264" cy="22980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57B6EBB-4C9C-4046-9D49-360645772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9549" y="4508389"/>
            <a:ext cx="3198739" cy="19384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8784A3C-C693-442C-BE34-2ABB89D0D1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9831" y="35986"/>
            <a:ext cx="3326295" cy="217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442028"/>
      </p:ext>
    </p:extLst>
  </p:cSld>
  <p:clrMapOvr>
    <a:masterClrMapping/>
  </p:clrMapOvr>
</p:sld>
</file>

<file path=ppt/theme/theme1.xml><?xml version="1.0" encoding="utf-8"?>
<a:theme xmlns:a="http://schemas.openxmlformats.org/drawingml/2006/main" name="1_RetrospectVTI">
  <a:themeElements>
    <a:clrScheme name="Personnalisé 1">
      <a:dk1>
        <a:srgbClr val="FF0000"/>
      </a:dk1>
      <a:lt1>
        <a:sysClr val="window" lastClr="FFFFFF"/>
      </a:lt1>
      <a:dk2>
        <a:srgbClr val="FF0000"/>
      </a:dk2>
      <a:lt2>
        <a:srgbClr val="FFFFFF"/>
      </a:lt2>
      <a:accent1>
        <a:srgbClr val="FFFFF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770_TF56160789" id="{40A74638-567A-4C9B-92AC-92262F50CE33}" vid="{4EE5C211-F92E-4B7F-99D7-2D674A6AA5E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{9BF86414-16A5-418C-92F5-112984184350}tf56160789_win32</Template>
  <TotalTime>12480</TotalTime>
  <Words>4313</Words>
  <Application>Microsoft Office PowerPoint</Application>
  <PresentationFormat>Grand écran</PresentationFormat>
  <Paragraphs>470</Paragraphs>
  <Slides>44</Slides>
  <Notes>0</Notes>
  <HiddenSlides>0</HiddenSlides>
  <MMClips>1</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44</vt:i4>
      </vt:variant>
    </vt:vector>
  </HeadingPairs>
  <TitlesOfParts>
    <vt:vector size="53" baseType="lpstr">
      <vt:lpstr>Arial</vt:lpstr>
      <vt:lpstr>Bradley Hand ITC</vt:lpstr>
      <vt:lpstr>Calibri</vt:lpstr>
      <vt:lpstr>Cambria</vt:lpstr>
      <vt:lpstr>Comic Sans MS</vt:lpstr>
      <vt:lpstr>open sans</vt:lpstr>
      <vt:lpstr>Times New Roman</vt:lpstr>
      <vt:lpstr>Wingdings</vt:lpstr>
      <vt:lpstr>1_RetrospectVTI</vt:lpstr>
      <vt:lpstr>Mon histoire de réconciliation et d’envoi en mission</vt:lpstr>
      <vt:lpstr> Catéchèse 4 </vt:lpstr>
      <vt:lpstr>   </vt:lpstr>
      <vt:lpstr>Pour profiter pleinement de la catéchèse, tu auras besoin</vt:lpstr>
      <vt:lpstr>I- Dieu me réconcilie avec moi-même, avec les autres et avec Lui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Je me prépare maintenant au sacrement de réconciliation</vt:lpstr>
      <vt:lpstr>Mon examen de conscience</vt:lpstr>
      <vt:lpstr>Mon examen de conscience</vt:lpstr>
      <vt:lpstr>Mon examen de conscience</vt:lpstr>
      <vt:lpstr>Mon examen de conscience</vt:lpstr>
      <vt:lpstr>Ma confession</vt:lpstr>
      <vt:lpstr>Ma confession</vt:lpstr>
      <vt:lpstr>Ma confession</vt:lpstr>
      <vt:lpstr>Ma confession</vt:lpstr>
      <vt:lpstr>Ma confession</vt:lpstr>
      <vt:lpstr>    Recevoir le sacrement de réconciliation</vt:lpstr>
      <vt:lpstr>    Recevoir le sacrement de réconciliation</vt:lpstr>
      <vt:lpstr>Présentation PowerPoint</vt:lpstr>
      <vt:lpstr>II- Je vais être confirmé </vt:lpstr>
      <vt:lpstr>Ma confirmation</vt:lpstr>
      <vt:lpstr>Ma confirmation</vt:lpstr>
      <vt:lpstr>Ma confirmation</vt:lpstr>
      <vt:lpstr>Présentation PowerPoint</vt:lpstr>
      <vt:lpstr>Présentation PowerPoint</vt:lpstr>
      <vt:lpstr>Présentation PowerPoint</vt:lpstr>
      <vt:lpstr>Présentation PowerPoint</vt:lpstr>
      <vt:lpstr>Présentation PowerPoint</vt:lpstr>
      <vt:lpstr>Présentation PowerPoint</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 veux être confirmé</dc:title>
  <dc:creator>Diane Roy</dc:creator>
  <cp:lastModifiedBy>Caroline Maillet-Rao</cp:lastModifiedBy>
  <cp:revision>46</cp:revision>
  <dcterms:created xsi:type="dcterms:W3CDTF">2020-12-10T17:06:50Z</dcterms:created>
  <dcterms:modified xsi:type="dcterms:W3CDTF">2021-03-29T16:57:08Z</dcterms:modified>
</cp:coreProperties>
</file>