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9" r:id="rId7"/>
    <p:sldId id="270" r:id="rId8"/>
    <p:sldId id="272" r:id="rId9"/>
    <p:sldId id="276" r:id="rId10"/>
    <p:sldId id="273" r:id="rId11"/>
    <p:sldId id="278" r:id="rId12"/>
    <p:sldId id="282" r:id="rId13"/>
    <p:sldId id="285" r:id="rId14"/>
    <p:sldId id="286" r:id="rId15"/>
    <p:sldId id="283" r:id="rId16"/>
    <p:sldId id="287" r:id="rId17"/>
    <p:sldId id="288" r:id="rId18"/>
    <p:sldId id="279" r:id="rId19"/>
    <p:sldId id="280" r:id="rId20"/>
    <p:sldId id="281" r:id="rId21"/>
    <p:sldId id="289" r:id="rId22"/>
    <p:sldId id="290" r:id="rId23"/>
    <p:sldId id="291" r:id="rId24"/>
    <p:sldId id="263" r:id="rId25"/>
    <p:sldId id="264" r:id="rId26"/>
    <p:sldId id="266"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heobule.org/video/qu-est-ce-que-c-est-la-confession/55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bleforchildren.org/languages/french/stories.php" TargetMode="External"/><Relationship Id="rId2" Type="http://schemas.openxmlformats.org/officeDocument/2006/relationships/hyperlink" Target="https://bibleforchildren.org/languages/french/home.php"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www.theobule.org/bapte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Uvq94BrepM&amp;list=RD-Uvq94BrepM&amp;start_radio=1&amp;t=5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heobule.org/video/la-brebis-perdue/282"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heobule.org/video/ethan-et-la-brebis-perdue/335"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B04FD-751B-4E62-9B0C-10E028BFB5F1}"/>
              </a:ext>
            </a:extLst>
          </p:cNvPr>
          <p:cNvSpPr>
            <a:spLocks noGrp="1"/>
          </p:cNvSpPr>
          <p:nvPr>
            <p:ph type="ctrTitle"/>
          </p:nvPr>
        </p:nvSpPr>
        <p:spPr/>
        <p:txBody>
          <a:bodyPr/>
          <a:lstStyle/>
          <a:p>
            <a:r>
              <a:rPr lang="fr-CA" sz="2800" b="1" dirty="0">
                <a:latin typeface="Comic Sans MS" panose="030F0702030302020204" pitchFamily="66" charset="0"/>
              </a:rPr>
              <a:t>Catéchèses</a:t>
            </a:r>
            <a:br>
              <a:rPr lang="fr-CA" sz="2800" b="1" dirty="0">
                <a:latin typeface="Comic Sans MS" panose="030F0702030302020204" pitchFamily="66" charset="0"/>
              </a:rPr>
            </a:br>
            <a:br>
              <a:rPr lang="fr-CA" sz="2800" b="1" dirty="0">
                <a:latin typeface="Comic Sans MS" panose="030F0702030302020204" pitchFamily="66" charset="0"/>
              </a:rPr>
            </a:br>
            <a:r>
              <a:rPr lang="fr-CA" sz="2800" b="1" dirty="0">
                <a:latin typeface="Comic Sans MS" panose="030F0702030302020204" pitchFamily="66" charset="0"/>
              </a:rPr>
              <a:t>préparation aux </a:t>
            </a:r>
            <a:br>
              <a:rPr lang="fr-CA" sz="2800" b="1" dirty="0">
                <a:latin typeface="Comic Sans MS" panose="030F0702030302020204" pitchFamily="66" charset="0"/>
              </a:rPr>
            </a:br>
            <a:r>
              <a:rPr lang="fr-CA" sz="2800" b="1" dirty="0">
                <a:latin typeface="Comic Sans MS" panose="030F0702030302020204" pitchFamily="66" charset="0"/>
              </a:rPr>
              <a:t>sacrements de </a:t>
            </a:r>
            <a:br>
              <a:rPr lang="fr-CA" sz="2800" b="1" dirty="0">
                <a:latin typeface="Comic Sans MS" panose="030F0702030302020204" pitchFamily="66" charset="0"/>
              </a:rPr>
            </a:br>
            <a:r>
              <a:rPr lang="fr-CA" sz="2800" b="1" dirty="0">
                <a:latin typeface="Comic Sans MS" panose="030F0702030302020204" pitchFamily="66" charset="0"/>
              </a:rPr>
              <a:t>réconciliation </a:t>
            </a:r>
            <a:br>
              <a:rPr lang="fr-CA" sz="2800" b="1" dirty="0">
                <a:latin typeface="Comic Sans MS" panose="030F0702030302020204" pitchFamily="66" charset="0"/>
              </a:rPr>
            </a:br>
            <a:r>
              <a:rPr lang="fr-CA" sz="2800" b="1" dirty="0">
                <a:latin typeface="Comic Sans MS" panose="030F0702030302020204" pitchFamily="66" charset="0"/>
              </a:rPr>
              <a:t>et de première </a:t>
            </a:r>
            <a:br>
              <a:rPr lang="fr-CA" sz="2800" b="1" dirty="0">
                <a:latin typeface="Comic Sans MS" panose="030F0702030302020204" pitchFamily="66" charset="0"/>
              </a:rPr>
            </a:br>
            <a:r>
              <a:rPr lang="fr-CA" sz="2800" b="1" dirty="0">
                <a:latin typeface="Comic Sans MS" panose="030F0702030302020204" pitchFamily="66" charset="0"/>
              </a:rPr>
              <a:t>communion</a:t>
            </a:r>
          </a:p>
        </p:txBody>
      </p:sp>
      <p:sp>
        <p:nvSpPr>
          <p:cNvPr id="3" name="Sous-titre 2">
            <a:extLst>
              <a:ext uri="{FF2B5EF4-FFF2-40B4-BE49-F238E27FC236}">
                <a16:creationId xmlns:a16="http://schemas.microsoft.com/office/drawing/2014/main" id="{5F38C306-7408-41DB-85C3-765403846674}"/>
              </a:ext>
            </a:extLst>
          </p:cNvPr>
          <p:cNvSpPr>
            <a:spLocks noGrp="1"/>
          </p:cNvSpPr>
          <p:nvPr>
            <p:ph type="subTitle" idx="1"/>
          </p:nvPr>
        </p:nvSpPr>
        <p:spPr>
          <a:xfrm>
            <a:off x="2073313" y="6048005"/>
            <a:ext cx="8045373" cy="742279"/>
          </a:xfrm>
        </p:spPr>
        <p:txBody>
          <a:bodyPr>
            <a:normAutofit fontScale="70000" lnSpcReduction="20000"/>
          </a:bodyPr>
          <a:lstStyle/>
          <a:p>
            <a:r>
              <a:rPr lang="fr-CA" dirty="0">
                <a:latin typeface="Comic Sans MS" panose="030F0702030302020204" pitchFamily="66" charset="0"/>
              </a:rPr>
              <a:t>Développée par le CÉFFA</a:t>
            </a:r>
          </a:p>
          <a:p>
            <a:r>
              <a:rPr lang="fr-CA" dirty="0">
                <a:latin typeface="Comic Sans MS" panose="030F0702030302020204" pitchFamily="66" charset="0"/>
              </a:rPr>
              <a:t>Pour les paroisses francophones de l’ALBERTA</a:t>
            </a:r>
          </a:p>
        </p:txBody>
      </p:sp>
      <p:pic>
        <p:nvPicPr>
          <p:cNvPr id="5" name="Image 4">
            <a:extLst>
              <a:ext uri="{FF2B5EF4-FFF2-40B4-BE49-F238E27FC236}">
                <a16:creationId xmlns:a16="http://schemas.microsoft.com/office/drawing/2014/main" id="{034348AF-0863-49D9-B7B8-6E609BBEF4BB}"/>
              </a:ext>
            </a:extLst>
          </p:cNvPr>
          <p:cNvPicPr>
            <a:picLocks noChangeAspect="1"/>
          </p:cNvPicPr>
          <p:nvPr/>
        </p:nvPicPr>
        <p:blipFill>
          <a:blip r:embed="rId2"/>
          <a:stretch>
            <a:fillRect/>
          </a:stretch>
        </p:blipFill>
        <p:spPr>
          <a:xfrm>
            <a:off x="10219965" y="5332292"/>
            <a:ext cx="1787023" cy="808950"/>
          </a:xfrm>
          <a:prstGeom prst="rect">
            <a:avLst/>
          </a:prstGeom>
        </p:spPr>
      </p:pic>
      <p:sp>
        <p:nvSpPr>
          <p:cNvPr id="7" name="ZoneTexte 6">
            <a:extLst>
              <a:ext uri="{FF2B5EF4-FFF2-40B4-BE49-F238E27FC236}">
                <a16:creationId xmlns:a16="http://schemas.microsoft.com/office/drawing/2014/main" id="{D075E6A2-A3F6-4FF7-AD98-54F39465778C}"/>
              </a:ext>
            </a:extLst>
          </p:cNvPr>
          <p:cNvSpPr txBox="1"/>
          <p:nvPr/>
        </p:nvSpPr>
        <p:spPr>
          <a:xfrm>
            <a:off x="9947247" y="6234478"/>
            <a:ext cx="2370442" cy="369332"/>
          </a:xfrm>
          <a:prstGeom prst="rect">
            <a:avLst/>
          </a:prstGeom>
          <a:noFill/>
        </p:spPr>
        <p:txBody>
          <a:bodyPr wrap="square">
            <a:spAutoFit/>
          </a:bodyPr>
          <a:lstStyle/>
          <a:p>
            <a:r>
              <a:rPr lang="fr-CA" dirty="0"/>
              <a:t>https://www.leceffa.ca/</a:t>
            </a:r>
          </a:p>
        </p:txBody>
      </p:sp>
    </p:spTree>
    <p:extLst>
      <p:ext uri="{BB962C8B-B14F-4D97-AF65-F5344CB8AC3E}">
        <p14:creationId xmlns:p14="http://schemas.microsoft.com/office/powerpoint/2010/main" val="258837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41033" y="200617"/>
            <a:ext cx="9401452" cy="1492132"/>
          </a:xfrm>
        </p:spPr>
        <p:txBody>
          <a:bodyPr>
            <a:normAutofit/>
          </a:bodyPr>
          <a:lstStyle/>
          <a:p>
            <a:pPr algn="ctr"/>
            <a:r>
              <a:rPr lang="fr-CA" sz="2800" b="1" dirty="0">
                <a:latin typeface="Comic Sans MS" panose="030F0702030302020204" pitchFamily="66" charset="0"/>
              </a:rPr>
              <a:t>Le sacrement de réconciliation,  </a:t>
            </a:r>
            <a:br>
              <a:rPr lang="fr-CA" sz="2800" b="1" dirty="0">
                <a:latin typeface="Comic Sans MS" panose="030F0702030302020204" pitchFamily="66" charset="0"/>
              </a:rPr>
            </a:br>
            <a:r>
              <a:rPr lang="fr-CA" sz="2800" b="1" dirty="0">
                <a:latin typeface="Comic Sans MS" panose="030F0702030302020204" pitchFamily="66" charset="0"/>
              </a:rPr>
              <a:t>ce cadeau qui soulage mon cœur</a:t>
            </a:r>
            <a:br>
              <a:rPr lang="fr-CA" sz="3200" dirty="0">
                <a:latin typeface="Comic Sans MS" panose="030F0702030302020204" pitchFamily="66" charset="0"/>
              </a:rPr>
            </a:br>
            <a:endParaRPr lang="fr-CA" sz="20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33313" y="1366928"/>
            <a:ext cx="10743252" cy="1492132"/>
          </a:xfrm>
        </p:spPr>
        <p:txBody>
          <a:bodyPr>
            <a:normAutofit/>
          </a:bodyPr>
          <a:lstStyle/>
          <a:p>
            <a:pPr marL="0" indent="0" algn="ctr">
              <a:buNone/>
            </a:pPr>
            <a:r>
              <a:rPr lang="fr-CA" sz="2400" b="1" dirty="0">
                <a:solidFill>
                  <a:schemeClr val="accent1">
                    <a:lumMod val="75000"/>
                  </a:schemeClr>
                </a:solidFill>
                <a:latin typeface="Comic Sans MS" panose="030F0702030302020204" pitchFamily="66" charset="0"/>
              </a:rPr>
              <a:t>DEUX ÉTAPES </a:t>
            </a:r>
          </a:p>
          <a:p>
            <a:pPr marL="0" indent="0">
              <a:buNone/>
            </a:pPr>
            <a:endParaRPr lang="fr-CA" sz="800" b="1" dirty="0">
              <a:solidFill>
                <a:schemeClr val="accent1">
                  <a:lumMod val="75000"/>
                </a:schemeClr>
              </a:solidFill>
              <a:latin typeface="Comic Sans MS" panose="030F0702030302020204" pitchFamily="66" charset="0"/>
            </a:endParaRPr>
          </a:p>
          <a:p>
            <a:pPr marL="0" indent="0">
              <a:buNone/>
            </a:pPr>
            <a:r>
              <a:rPr lang="fr-CA" sz="2400" b="1" dirty="0">
                <a:solidFill>
                  <a:schemeClr val="accent1">
                    <a:lumMod val="75000"/>
                  </a:schemeClr>
                </a:solidFill>
                <a:latin typeface="Comic Sans MS" panose="030F0702030302020204" pitchFamily="66" charset="0"/>
              </a:rPr>
              <a:t>   L’examen de conscience                 La rencontre avec un prêtre</a:t>
            </a: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350" y="96474"/>
            <a:ext cx="1795650" cy="897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enfant priant lumière&quot;">
            <a:extLst>
              <a:ext uri="{FF2B5EF4-FFF2-40B4-BE49-F238E27FC236}">
                <a16:creationId xmlns:a16="http://schemas.microsoft.com/office/drawing/2014/main" id="{613021A8-C197-4E06-AA4F-6144A9612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52" y="2744216"/>
            <a:ext cx="4036215" cy="16144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enfant priant lumière&quot;">
            <a:extLst>
              <a:ext uri="{FF2B5EF4-FFF2-40B4-BE49-F238E27FC236}">
                <a16:creationId xmlns:a16="http://schemas.microsoft.com/office/drawing/2014/main" id="{C9F30629-8595-46B5-BDBE-3D5671C99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033" y="4572677"/>
            <a:ext cx="2517051" cy="16749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C79E4FF-81E8-4908-8C7E-C9C5D7DED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233" y="4980998"/>
            <a:ext cx="2517051" cy="16763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ésultat de recherche d'images pour &quot;tete à tete avec un prêtre&quot;">
            <a:extLst>
              <a:ext uri="{FF2B5EF4-FFF2-40B4-BE49-F238E27FC236}">
                <a16:creationId xmlns:a16="http://schemas.microsoft.com/office/drawing/2014/main" id="{C892B5F8-0E6C-41CB-8BF4-F582A5CD5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7206" y="3137661"/>
            <a:ext cx="4563856" cy="343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35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43378" y="1246480"/>
            <a:ext cx="10981678" cy="5300800"/>
          </a:xfrm>
        </p:spPr>
        <p:txBody>
          <a:bodyPr>
            <a:normAutofit/>
          </a:bodyPr>
          <a:lstStyle/>
          <a:p>
            <a:pPr marL="0" indent="0" algn="ctr">
              <a:buNone/>
            </a:pPr>
            <a:r>
              <a:rPr lang="fr-CA" sz="3000" b="1" dirty="0">
                <a:solidFill>
                  <a:schemeClr val="accent1">
                    <a:lumMod val="75000"/>
                  </a:schemeClr>
                </a:solidFill>
                <a:latin typeface="Comic Sans MS" panose="030F0702030302020204" pitchFamily="66" charset="0"/>
              </a:rPr>
              <a:t>Je fais maintenant mon examen de conscience, avec la personne qui m’accompagne (1)</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Le rôle de la personne qui accompagne l’enfant </a:t>
            </a:r>
            <a:r>
              <a:rPr lang="fr-CA" sz="2400" dirty="0">
                <a:solidFill>
                  <a:schemeClr val="accent1">
                    <a:lumMod val="75000"/>
                  </a:schemeClr>
                </a:solidFill>
                <a:latin typeface="Comic Sans MS" panose="030F0702030302020204" pitchFamily="66" charset="0"/>
              </a:rPr>
              <a:t>est de lui poser les questions et de lui laisser le temps de réfléchir, de prendre des notes s’il le veut dans son journal de catéchèse, de discuter des différentes situations pour l’aider à faire la différence entre le bien et le mal</a:t>
            </a:r>
            <a:r>
              <a:rPr lang="fr-CA" sz="2400" b="1" dirty="0">
                <a:solidFill>
                  <a:schemeClr val="accent1">
                    <a:lumMod val="75000"/>
                  </a:schemeClr>
                </a:solidFill>
                <a:latin typeface="Comic Sans MS" panose="030F0702030302020204" pitchFamily="66" charset="0"/>
              </a:rPr>
              <a:t>. </a:t>
            </a:r>
          </a:p>
          <a:p>
            <a:pPr algn="just"/>
            <a:r>
              <a:rPr lang="fr-CA" sz="2400" b="1" dirty="0">
                <a:solidFill>
                  <a:schemeClr val="accent1">
                    <a:lumMod val="75000"/>
                  </a:schemeClr>
                </a:solidFill>
                <a:latin typeface="Comic Sans MS" panose="030F0702030302020204" pitchFamily="66" charset="0"/>
              </a:rPr>
              <a:t>On commence ! </a:t>
            </a:r>
          </a:p>
          <a:p>
            <a:pPr algn="just"/>
            <a:r>
              <a:rPr lang="fr-CA" sz="2400" b="1" dirty="0">
                <a:solidFill>
                  <a:schemeClr val="accent1">
                    <a:lumMod val="75000"/>
                  </a:schemeClr>
                </a:solidFill>
                <a:latin typeface="Comic Sans MS" panose="030F0702030302020204" pitchFamily="66" charset="0"/>
              </a:rPr>
              <a:t>Rappelle-toi que Jésus est présent avec toi et qu’il t’aime. </a:t>
            </a:r>
            <a:r>
              <a:rPr lang="fr-CA" sz="2400" dirty="0">
                <a:solidFill>
                  <a:schemeClr val="accent1">
                    <a:lumMod val="75000"/>
                  </a:schemeClr>
                </a:solidFill>
                <a:latin typeface="Comic Sans MS" panose="030F0702030302020204" pitchFamily="66" charset="0"/>
              </a:rPr>
              <a:t>Il est là pour t’aider à faire ton examen de conscience. N’oublie pas que le but n’est pas de te punir, mais bien de soulager ton cœur, pour que tu sois heureux dans ta relation avec Dieu, avec toi-même et avec les autres. </a:t>
            </a:r>
          </a:p>
          <a:p>
            <a:pPr marL="0" indent="0" algn="just">
              <a:buNone/>
            </a:pPr>
            <a:endParaRPr lang="fr-CA" sz="2400"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5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78889" y="1468422"/>
            <a:ext cx="10981678" cy="5593764"/>
          </a:xfrm>
        </p:spPr>
        <p:txBody>
          <a:bodyPr>
            <a:normAutofit/>
          </a:bodyPr>
          <a:lstStyle/>
          <a:p>
            <a:pPr marL="0" indent="0" algn="ctr">
              <a:buNone/>
            </a:pPr>
            <a:r>
              <a:rPr lang="fr-CA" sz="3000" b="1" dirty="0">
                <a:solidFill>
                  <a:schemeClr val="accent1">
                    <a:lumMod val="75000"/>
                  </a:schemeClr>
                </a:solidFill>
                <a:latin typeface="Comic Sans MS" panose="030F0702030302020204" pitchFamily="66" charset="0"/>
              </a:rPr>
              <a:t>Je fais maintenant mon examen de conscience, avec la personne qui m’accompagne (2)</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On commence avec ta roche: </a:t>
            </a:r>
            <a:r>
              <a:rPr lang="fr-CA" sz="2400" dirty="0">
                <a:solidFill>
                  <a:schemeClr val="accent1">
                    <a:lumMod val="75000"/>
                  </a:schemeClr>
                </a:solidFill>
                <a:latin typeface="Comic Sans MS" panose="030F0702030302020204" pitchFamily="66" charset="0"/>
              </a:rPr>
              <a:t>tu te souviens, on a commencé la catéchèse par une expérience. Je t’avais demandé de te mettre en prière et de penser à quelque-chose de difficile. Puis, je t’avais demandé de prendre ta roche, comme un objet qui représente cette chose difficile.</a:t>
            </a:r>
          </a:p>
          <a:p>
            <a:pPr algn="just"/>
            <a:r>
              <a:rPr lang="fr-CA" sz="2400" dirty="0">
                <a:solidFill>
                  <a:schemeClr val="accent1">
                    <a:lumMod val="75000"/>
                  </a:schemeClr>
                </a:solidFill>
                <a:latin typeface="Comic Sans MS" panose="030F0702030302020204" pitchFamily="66" charset="0"/>
              </a:rPr>
              <a:t>Souviens toi de cette situation difficile.</a:t>
            </a:r>
          </a:p>
          <a:p>
            <a:pPr algn="just"/>
            <a:r>
              <a:rPr lang="fr-CA" sz="2400" b="1" dirty="0">
                <a:solidFill>
                  <a:schemeClr val="accent1">
                    <a:lumMod val="75000"/>
                  </a:schemeClr>
                </a:solidFill>
                <a:latin typeface="Comic Sans MS" panose="030F0702030302020204" pitchFamily="66" charset="0"/>
              </a:rPr>
              <a:t>Maintenant, on va réfléchir à cette situation difficile et on va se demander si, par rapport à cette situation, tu as fait quelque chose de mal.</a:t>
            </a:r>
            <a:r>
              <a:rPr lang="fr-CA" sz="2400" dirty="0">
                <a:solidFill>
                  <a:schemeClr val="accent1">
                    <a:lumMod val="75000"/>
                  </a:schemeClr>
                </a:solidFill>
                <a:latin typeface="Comic Sans MS" panose="030F0702030302020204" pitchFamily="66" charset="0"/>
              </a:rPr>
              <a:t> </a:t>
            </a:r>
          </a:p>
          <a:p>
            <a:pPr marL="0" indent="0" algn="just">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4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52256" y="1264236"/>
            <a:ext cx="10981678" cy="5593764"/>
          </a:xfrm>
        </p:spPr>
        <p:txBody>
          <a:bodyPr>
            <a:normAutofit/>
          </a:bodyPr>
          <a:lstStyle/>
          <a:p>
            <a:pPr marL="0" indent="0" algn="ctr">
              <a:buNone/>
            </a:pPr>
            <a:r>
              <a:rPr lang="fr-CA" sz="3000" b="1" dirty="0">
                <a:solidFill>
                  <a:schemeClr val="accent1">
                    <a:lumMod val="75000"/>
                  </a:schemeClr>
                </a:solidFill>
                <a:latin typeface="Comic Sans MS" panose="030F0702030302020204" pitchFamily="66" charset="0"/>
              </a:rPr>
              <a:t>Je fais maintenant mon examen de conscience, avec la personne qui m’accompagne (3)</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Dieu nous demande de l’aimer, de t’aimer toi-même et d’aimer les autres. Un péché est un manque d’amour: </a:t>
            </a:r>
            <a:r>
              <a:rPr lang="fr-CA" sz="2400" dirty="0">
                <a:solidFill>
                  <a:schemeClr val="accent1">
                    <a:lumMod val="75000"/>
                  </a:schemeClr>
                </a:solidFill>
                <a:latin typeface="Comic Sans MS" panose="030F0702030302020204" pitchFamily="66" charset="0"/>
              </a:rPr>
              <a:t>quand on a manqué d’amour envers Dieu, envers nous-même ou envers les autres</a:t>
            </a:r>
            <a:r>
              <a:rPr lang="fr-CA" sz="2400" b="1" dirty="0">
                <a:solidFill>
                  <a:schemeClr val="accent1">
                    <a:lumMod val="75000"/>
                  </a:schemeClr>
                </a:solidFill>
                <a:latin typeface="Comic Sans MS" panose="030F0702030302020204" pitchFamily="66" charset="0"/>
              </a:rPr>
              <a:t>.</a:t>
            </a:r>
          </a:p>
          <a:p>
            <a:pPr algn="just"/>
            <a:r>
              <a:rPr lang="fr-CA" sz="2400" b="1" dirty="0">
                <a:solidFill>
                  <a:schemeClr val="accent1">
                    <a:lumMod val="75000"/>
                  </a:schemeClr>
                </a:solidFill>
                <a:latin typeface="Comic Sans MS" panose="030F0702030302020204" pitchFamily="66" charset="0"/>
              </a:rPr>
              <a:t>Maintenant, on va réfléchir si dans la situation difficile que tu vis, </a:t>
            </a:r>
            <a:r>
              <a:rPr lang="fr-CA" sz="2400" dirty="0">
                <a:solidFill>
                  <a:schemeClr val="accent1">
                    <a:lumMod val="75000"/>
                  </a:schemeClr>
                </a:solidFill>
                <a:latin typeface="Comic Sans MS" panose="030F0702030302020204" pitchFamily="66" charset="0"/>
              </a:rPr>
              <a:t>s’il y a un manque d’amour soit envers Dieu, envers toi-même ou envers les autres que tu devrais dire quand tu vas rencontrer le prêtre…. </a:t>
            </a:r>
          </a:p>
          <a:p>
            <a:pPr algn="just"/>
            <a:r>
              <a:rPr lang="fr-CA" sz="2400" b="1" dirty="0">
                <a:solidFill>
                  <a:schemeClr val="accent1">
                    <a:lumMod val="75000"/>
                  </a:schemeClr>
                </a:solidFill>
                <a:latin typeface="Comic Sans MS" panose="030F0702030302020204" pitchFamily="66" charset="0"/>
              </a:rPr>
              <a:t>En répondant aux questions, tu vas peut-être découvrir d’autres péchés. </a:t>
            </a:r>
            <a:r>
              <a:rPr lang="fr-CA" sz="2400" dirty="0">
                <a:solidFill>
                  <a:schemeClr val="accent1">
                    <a:lumMod val="75000"/>
                  </a:schemeClr>
                </a:solidFill>
                <a:latin typeface="Comic Sans MS" panose="030F0702030302020204" pitchFamily="66" charset="0"/>
              </a:rPr>
              <a:t>C’est correct, tu pourras les dire aussi</a:t>
            </a:r>
            <a:r>
              <a:rPr lang="fr-CA" sz="2400" b="1" dirty="0">
                <a:solidFill>
                  <a:schemeClr val="accent1">
                    <a:lumMod val="75000"/>
                  </a:schemeClr>
                </a:solidFill>
                <a:latin typeface="Comic Sans MS" panose="030F0702030302020204" pitchFamily="66" charset="0"/>
              </a:rPr>
              <a:t>.  </a:t>
            </a: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6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70012" y="1095882"/>
            <a:ext cx="10981678" cy="5762117"/>
          </a:xfrm>
        </p:spPr>
        <p:txBody>
          <a:bodyPr>
            <a:normAutofit lnSpcReduction="10000"/>
          </a:bodyPr>
          <a:lstStyle/>
          <a:p>
            <a:pPr marL="0" indent="0" algn="ctr">
              <a:buNone/>
            </a:pPr>
            <a:r>
              <a:rPr lang="fr-CA" sz="3000" b="1" dirty="0">
                <a:solidFill>
                  <a:schemeClr val="accent1">
                    <a:lumMod val="75000"/>
                  </a:schemeClr>
                </a:solidFill>
                <a:latin typeface="Comic Sans MS" panose="030F0702030302020204" pitchFamily="66" charset="0"/>
              </a:rPr>
              <a:t>Je fais maintenant mon examen de conscience, avec la personne qui m’accompagne (4)</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On manque d’amour envers Dieu quand</a:t>
            </a:r>
            <a:r>
              <a:rPr lang="fr-CA" sz="2400" dirty="0">
                <a:solidFill>
                  <a:schemeClr val="accent1">
                    <a:lumMod val="75000"/>
                  </a:schemeClr>
                </a:solidFill>
                <a:latin typeface="Comic Sans MS" panose="030F0702030302020204" pitchFamily="66" charset="0"/>
              </a:rPr>
              <a:t>:</a:t>
            </a:r>
          </a:p>
          <a:p>
            <a:pPr lvl="1" algn="just"/>
            <a:r>
              <a:rPr lang="fr-CA" sz="2200" dirty="0">
                <a:solidFill>
                  <a:schemeClr val="accent1">
                    <a:lumMod val="75000"/>
                  </a:schemeClr>
                </a:solidFill>
                <a:latin typeface="Comic Sans MS" panose="030F0702030302020204" pitchFamily="66" charset="0"/>
              </a:rPr>
              <a:t>Je ne veux pas vivre avec Dieu, je ne prie pas, parce que c’est comme si on laissait de côté un ami.</a:t>
            </a:r>
          </a:p>
          <a:p>
            <a:pPr lvl="1" algn="just"/>
            <a:r>
              <a:rPr lang="fr-CA" sz="2200" dirty="0">
                <a:solidFill>
                  <a:schemeClr val="accent1">
                    <a:lumMod val="75000"/>
                  </a:schemeClr>
                </a:solidFill>
                <a:latin typeface="Comic Sans MS" panose="030F0702030302020204" pitchFamily="66" charset="0"/>
              </a:rPr>
              <a:t>Je me moque de Dieu: devant les autres, je ne veux pas montrer que je crois en Dieu.</a:t>
            </a:r>
          </a:p>
          <a:p>
            <a:pPr lvl="1" algn="just"/>
            <a:r>
              <a:rPr lang="fr-CA" sz="2200" dirty="0">
                <a:solidFill>
                  <a:schemeClr val="accent1">
                    <a:lumMod val="75000"/>
                  </a:schemeClr>
                </a:solidFill>
                <a:latin typeface="Comic Sans MS" panose="030F0702030302020204" pitchFamily="66" charset="0"/>
              </a:rPr>
              <a:t>Je ne fais pas d’effort pour connaître la Bible, l’Église, la foi. Dieu nous parle à travers la Bible, quand on va à l’église, quand on parle de sa foi. Si on ne fait pas d’effort pour le connaître, là encore, c’est comme si on laissait de côté un ami qui nous aime énormément.</a:t>
            </a:r>
          </a:p>
          <a:p>
            <a:pPr lvl="1" algn="just"/>
            <a:r>
              <a:rPr lang="fr-CA" sz="2200" dirty="0">
                <a:solidFill>
                  <a:schemeClr val="accent1">
                    <a:lumMod val="75000"/>
                  </a:schemeClr>
                </a:solidFill>
                <a:latin typeface="Comic Sans MS" panose="030F0702030302020204" pitchFamily="66" charset="0"/>
              </a:rPr>
              <a:t>Je ne fais pas d’effort pour prendre soin de l’environnement: Dieu est le créateur de la planète. Il nous demande de protéger la planète.   </a:t>
            </a: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28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52256" y="1264236"/>
            <a:ext cx="10981678" cy="5593764"/>
          </a:xfrm>
        </p:spPr>
        <p:txBody>
          <a:bodyPr>
            <a:normAutofit fontScale="92500"/>
          </a:bodyPr>
          <a:lstStyle/>
          <a:p>
            <a:pPr marL="0" indent="0" algn="ctr">
              <a:buNone/>
            </a:pPr>
            <a:r>
              <a:rPr lang="fr-CA" sz="3000" b="1" dirty="0">
                <a:solidFill>
                  <a:schemeClr val="accent1">
                    <a:lumMod val="75000"/>
                  </a:schemeClr>
                </a:solidFill>
                <a:latin typeface="Comic Sans MS" panose="030F0702030302020204" pitchFamily="66" charset="0"/>
              </a:rPr>
              <a:t>Je fais maintenant mon examen de conscience, avec la personne qui m’accompagne (5)</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On manque d’amour envers les autres quand:	</a:t>
            </a:r>
          </a:p>
          <a:p>
            <a:pPr lvl="1" algn="just"/>
            <a:r>
              <a:rPr lang="fr-CA" sz="2200" dirty="0">
                <a:solidFill>
                  <a:schemeClr val="accent1">
                    <a:lumMod val="75000"/>
                  </a:schemeClr>
                </a:solidFill>
                <a:latin typeface="Comic Sans MS" panose="030F0702030302020204" pitchFamily="66" charset="0"/>
              </a:rPr>
              <a:t>Je ne respecte pas les autres.</a:t>
            </a:r>
          </a:p>
          <a:p>
            <a:pPr lvl="1" algn="just"/>
            <a:r>
              <a:rPr lang="fr-CA" sz="2200" dirty="0">
                <a:solidFill>
                  <a:schemeClr val="accent1">
                    <a:lumMod val="75000"/>
                  </a:schemeClr>
                </a:solidFill>
                <a:latin typeface="Comic Sans MS" panose="030F0702030302020204" pitchFamily="66" charset="0"/>
              </a:rPr>
              <a:t>Je dis du mal des autres ou j’exclus quelqu’un d’un groupe, parce que cela peut vraiment blesser les autres.</a:t>
            </a:r>
          </a:p>
          <a:p>
            <a:pPr lvl="1" algn="just"/>
            <a:r>
              <a:rPr lang="fr-CA" sz="2200" dirty="0">
                <a:solidFill>
                  <a:schemeClr val="accent1">
                    <a:lumMod val="75000"/>
                  </a:schemeClr>
                </a:solidFill>
                <a:latin typeface="Comic Sans MS" panose="030F0702030302020204" pitchFamily="66" charset="0"/>
              </a:rPr>
              <a:t>Je refuse de rendre service ou je promets d’aider, mais je ne le fais pas.</a:t>
            </a:r>
          </a:p>
          <a:p>
            <a:pPr lvl="1" algn="just"/>
            <a:r>
              <a:rPr lang="fr-CA" sz="2200" dirty="0">
                <a:solidFill>
                  <a:schemeClr val="accent1">
                    <a:lumMod val="75000"/>
                  </a:schemeClr>
                </a:solidFill>
                <a:latin typeface="Comic Sans MS" panose="030F0702030302020204" pitchFamily="66" charset="0"/>
              </a:rPr>
              <a:t>Je me venge contre quelqu’un qui m’a fait du mal en frappant ou en écrivant des bêtises.</a:t>
            </a:r>
          </a:p>
          <a:p>
            <a:pPr lvl="1" algn="just"/>
            <a:r>
              <a:rPr lang="fr-CA" sz="2200" dirty="0">
                <a:solidFill>
                  <a:schemeClr val="accent1">
                    <a:lumMod val="75000"/>
                  </a:schemeClr>
                </a:solidFill>
                <a:latin typeface="Comic Sans MS" panose="030F0702030302020204" pitchFamily="66" charset="0"/>
              </a:rPr>
              <a:t>Je refuse de pardonner ou je pardonne avec difficulté ; je boude. </a:t>
            </a:r>
          </a:p>
          <a:p>
            <a:pPr lvl="1" algn="just"/>
            <a:r>
              <a:rPr lang="fr-CA" sz="2200" dirty="0">
                <a:solidFill>
                  <a:schemeClr val="accent1">
                    <a:lumMod val="75000"/>
                  </a:schemeClr>
                </a:solidFill>
                <a:latin typeface="Comic Sans MS" panose="030F0702030302020204" pitchFamily="66" charset="0"/>
              </a:rPr>
              <a:t>Je ne dis pas merci, je raconte des mensonges, je prends ce qui ne m’appartiens pas.</a:t>
            </a:r>
          </a:p>
          <a:p>
            <a:pPr marL="457200" lvl="1" indent="0" algn="just">
              <a:buNone/>
            </a:pPr>
            <a:r>
              <a:rPr lang="fr-CA" sz="2200" dirty="0">
                <a:solidFill>
                  <a:schemeClr val="accent1">
                    <a:lumMod val="75000"/>
                  </a:schemeClr>
                </a:solidFill>
                <a:latin typeface="Comic Sans MS" panose="030F0702030302020204" pitchFamily="66" charset="0"/>
              </a:rPr>
              <a:t> </a:t>
            </a:r>
          </a:p>
          <a:p>
            <a:pPr marL="457200" lvl="1" indent="0" algn="just">
              <a:buNone/>
            </a:pPr>
            <a:endParaRPr lang="fr-CA" sz="22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9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52256" y="1264236"/>
            <a:ext cx="10981678" cy="5593764"/>
          </a:xfrm>
        </p:spPr>
        <p:txBody>
          <a:bodyPr>
            <a:normAutofit/>
          </a:bodyPr>
          <a:lstStyle/>
          <a:p>
            <a:pPr marL="0" indent="0" algn="ctr">
              <a:buNone/>
            </a:pPr>
            <a:r>
              <a:rPr lang="fr-CA" sz="3000" b="1" dirty="0">
                <a:solidFill>
                  <a:schemeClr val="accent1">
                    <a:lumMod val="75000"/>
                  </a:schemeClr>
                </a:solidFill>
                <a:latin typeface="Comic Sans MS" panose="030F0702030302020204" pitchFamily="66" charset="0"/>
              </a:rPr>
              <a:t>Je fais maintenant mon examen de conscience, avec la personne qui m’accompagne (6)</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On manque d’amour envers soi-même quand:</a:t>
            </a:r>
          </a:p>
          <a:p>
            <a:pPr lvl="1" algn="just"/>
            <a:r>
              <a:rPr lang="fr-CA" sz="2200" dirty="0">
                <a:solidFill>
                  <a:schemeClr val="accent1">
                    <a:lumMod val="75000"/>
                  </a:schemeClr>
                </a:solidFill>
                <a:latin typeface="Comic Sans MS" panose="030F0702030302020204" pitchFamily="66" charset="0"/>
              </a:rPr>
              <a:t>Je ne me respecte pas, je ne m’aime pas, je ne me fais pas confiance</a:t>
            </a:r>
            <a:r>
              <a:rPr lang="fr-CA" sz="2200" b="1" dirty="0">
                <a:solidFill>
                  <a:schemeClr val="accent1">
                    <a:lumMod val="75000"/>
                  </a:schemeClr>
                </a:solidFill>
                <a:latin typeface="Comic Sans MS" panose="030F0702030302020204" pitchFamily="66" charset="0"/>
              </a:rPr>
              <a:t>. </a:t>
            </a:r>
          </a:p>
          <a:p>
            <a:pPr lvl="1" algn="just"/>
            <a:r>
              <a:rPr lang="fr-CA" sz="2200" dirty="0">
                <a:solidFill>
                  <a:schemeClr val="accent1">
                    <a:lumMod val="75000"/>
                  </a:schemeClr>
                </a:solidFill>
                <a:latin typeface="Comic Sans MS" panose="030F0702030302020204" pitchFamily="66" charset="0"/>
              </a:rPr>
              <a:t>Je ne fais pas toujours de mon mieux.</a:t>
            </a:r>
          </a:p>
          <a:p>
            <a:pPr lvl="1" algn="just"/>
            <a:r>
              <a:rPr lang="fr-CA" sz="2200" dirty="0">
                <a:solidFill>
                  <a:schemeClr val="accent1">
                    <a:lumMod val="75000"/>
                  </a:schemeClr>
                </a:solidFill>
                <a:latin typeface="Comic Sans MS" panose="030F0702030302020204" pitchFamily="66" charset="0"/>
              </a:rPr>
              <a:t>Je ne m’accepte pas comme je suis, je suis jaloux/se.</a:t>
            </a:r>
          </a:p>
          <a:p>
            <a:pPr lvl="1" algn="just"/>
            <a:r>
              <a:rPr lang="fr-CA" sz="2200" dirty="0">
                <a:solidFill>
                  <a:schemeClr val="accent1">
                    <a:lumMod val="75000"/>
                  </a:schemeClr>
                </a:solidFill>
                <a:latin typeface="Comic Sans MS" panose="030F0702030302020204" pitchFamily="66" charset="0"/>
              </a:rPr>
              <a:t>Je ne laisse pas leur place aux autres, je veux toujours dominer.</a:t>
            </a:r>
          </a:p>
          <a:p>
            <a:pPr lvl="1" algn="just"/>
            <a:r>
              <a:rPr lang="fr-CA" sz="2200" dirty="0">
                <a:solidFill>
                  <a:schemeClr val="accent1">
                    <a:lumMod val="75000"/>
                  </a:schemeClr>
                </a:solidFill>
                <a:latin typeface="Comic Sans MS" panose="030F0702030302020204" pitchFamily="66" charset="0"/>
              </a:rPr>
              <a:t>Je me crois supérieur ou mieux que les autres.</a:t>
            </a:r>
          </a:p>
          <a:p>
            <a:pPr lvl="1" algn="just"/>
            <a:r>
              <a:rPr lang="fr-CA" sz="2200" dirty="0">
                <a:solidFill>
                  <a:schemeClr val="accent1">
                    <a:lumMod val="75000"/>
                  </a:schemeClr>
                </a:solidFill>
                <a:latin typeface="Comic Sans MS" panose="030F0702030302020204" pitchFamily="66" charset="0"/>
              </a:rPr>
              <a:t>Je me mets en colère pour rien.</a:t>
            </a:r>
          </a:p>
          <a:p>
            <a:pPr lvl="1" algn="just"/>
            <a:r>
              <a:rPr lang="fr-CA" sz="2200" dirty="0">
                <a:solidFill>
                  <a:schemeClr val="accent1">
                    <a:lumMod val="75000"/>
                  </a:schemeClr>
                </a:solidFill>
                <a:latin typeface="Comic Sans MS" panose="030F0702030302020204" pitchFamily="66" charset="0"/>
              </a:rPr>
              <a:t>Je ne pense qu’à moi.</a:t>
            </a:r>
          </a:p>
          <a:p>
            <a:pPr lvl="1" algn="just"/>
            <a:r>
              <a:rPr lang="fr-CA" sz="2200" dirty="0">
                <a:solidFill>
                  <a:schemeClr val="accent1">
                    <a:lumMod val="75000"/>
                  </a:schemeClr>
                </a:solidFill>
                <a:latin typeface="Comic Sans MS" panose="030F0702030302020204" pitchFamily="66" charset="0"/>
              </a:rPr>
              <a:t>Je ne prends pas soin de moi-même: je mange mal, je ne fais pas d’exercice. </a:t>
            </a:r>
          </a:p>
          <a:p>
            <a:pPr marL="457200" lvl="1" indent="0" algn="just">
              <a:buNone/>
            </a:pPr>
            <a:endParaRPr lang="fr-CA" sz="22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4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67665" y="168353"/>
            <a:ext cx="8915891" cy="947862"/>
          </a:xfrm>
        </p:spPr>
        <p:txBody>
          <a:bodyPr>
            <a:normAutofit/>
          </a:bodyPr>
          <a:lstStyle/>
          <a:p>
            <a:pPr algn="ctr"/>
            <a:r>
              <a:rPr lang="fr-CA" sz="28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52256" y="1264236"/>
            <a:ext cx="10981678" cy="5300800"/>
          </a:xfrm>
        </p:spPr>
        <p:txBody>
          <a:bodyPr>
            <a:normAutofit fontScale="85000" lnSpcReduction="20000"/>
          </a:bodyPr>
          <a:lstStyle/>
          <a:p>
            <a:pPr marL="0" indent="0" algn="ctr">
              <a:buNone/>
            </a:pPr>
            <a:r>
              <a:rPr lang="fr-CA" sz="3000" b="1" dirty="0">
                <a:solidFill>
                  <a:schemeClr val="accent1">
                    <a:lumMod val="75000"/>
                  </a:schemeClr>
                </a:solidFill>
                <a:latin typeface="Comic Sans MS" panose="030F0702030302020204" pitchFamily="66" charset="0"/>
              </a:rPr>
              <a:t>Je termine mon examen de conscience, et je passe à la prochaine étape</a:t>
            </a:r>
          </a:p>
          <a:p>
            <a:pPr marL="0" indent="0" algn="ctr">
              <a:buNone/>
            </a:pPr>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Alors, ta roche ? </a:t>
            </a:r>
            <a:r>
              <a:rPr lang="fr-CA" sz="2400" dirty="0">
                <a:solidFill>
                  <a:schemeClr val="accent1">
                    <a:lumMod val="75000"/>
                  </a:schemeClr>
                </a:solidFill>
                <a:latin typeface="Comic Sans MS" panose="030F0702030302020204" pitchFamily="66" charset="0"/>
              </a:rPr>
              <a:t>Est-ce que répondre à ces questions t’a aidé avec ta situation difficile. Qui est responsable de cette situation ? Et toi, comment es-tu responsable ?</a:t>
            </a:r>
          </a:p>
          <a:p>
            <a:pPr algn="just"/>
            <a:endParaRPr lang="fr-CA" sz="900"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As-tu trouvé d’autres péchés ? Maintenant, note tes péchés et la façon dont tu pourrait améliorer cette situation dans ton journal de catéchèse.</a:t>
            </a:r>
          </a:p>
          <a:p>
            <a:pPr algn="just"/>
            <a:endParaRPr lang="fr-CA" sz="800" b="1"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La deuxième étape du sacrement de réconciliation est d’aller demander pardon à Jésus à travers le prêtre et à recevoir ce beau cadeau du pardon. </a:t>
            </a:r>
            <a:r>
              <a:rPr lang="fr-CA" sz="2400" dirty="0">
                <a:solidFill>
                  <a:schemeClr val="accent1">
                    <a:lumMod val="75000"/>
                  </a:schemeClr>
                </a:solidFill>
                <a:latin typeface="Comic Sans MS" panose="030F0702030302020204" pitchFamily="66" charset="0"/>
              </a:rPr>
              <a:t>Quand tu seras en tête à tête avec le prêtre, durant ce que les grands appellent la confession, c’est comme si tu parlais directement à Jésus. N’aie pas peur, le prêtre n’est pas là pour te juger, mais pour t’aider à avouer tes fautes, à réfléchir à comment tu pourrais les réparer et te donner le pardon de Jésus lui-même. </a:t>
            </a:r>
          </a:p>
          <a:p>
            <a:pPr algn="just"/>
            <a:endParaRPr lang="fr-CA" sz="900" dirty="0">
              <a:solidFill>
                <a:schemeClr val="accent1">
                  <a:lumMod val="75000"/>
                </a:schemeClr>
              </a:solidFill>
              <a:latin typeface="Comic Sans MS" panose="030F0702030302020204" pitchFamily="66" charset="0"/>
            </a:endParaRPr>
          </a:p>
          <a:p>
            <a:pPr algn="just"/>
            <a:r>
              <a:rPr lang="fr-CA" sz="2400" b="1" dirty="0">
                <a:solidFill>
                  <a:schemeClr val="accent1">
                    <a:lumMod val="75000"/>
                  </a:schemeClr>
                </a:solidFill>
                <a:latin typeface="Comic Sans MS" panose="030F0702030302020204" pitchFamily="66" charset="0"/>
              </a:rPr>
              <a:t>Quand tu iras rencontrer le prêtre</a:t>
            </a:r>
            <a:r>
              <a:rPr lang="fr-CA" sz="2400" dirty="0">
                <a:solidFill>
                  <a:schemeClr val="accent1">
                    <a:lumMod val="75000"/>
                  </a:schemeClr>
                </a:solidFill>
                <a:latin typeface="Comic Sans MS" panose="030F0702030302020204" pitchFamily="66" charset="0"/>
              </a:rPr>
              <a:t>, tu pourras prendre ton journal de catéchèse et commencer par lui dire les péchés que tu as notés. </a:t>
            </a: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276" y="0"/>
            <a:ext cx="1895724" cy="94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12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84628" y="168353"/>
            <a:ext cx="10178322" cy="947862"/>
          </a:xfrm>
        </p:spPr>
        <p:txBody>
          <a:bodyPr>
            <a:normAutofit fontScale="90000"/>
          </a:bodyPr>
          <a:lstStyle/>
          <a:p>
            <a:pPr algn="ctr"/>
            <a:r>
              <a:rPr lang="fr-CA" sz="3200" b="1" dirty="0">
                <a:latin typeface="Comic Sans MS" panose="030F0702030302020204" pitchFamily="66" charset="0"/>
              </a:rPr>
              <a:t>Le cadeau du sacrement de réconciliation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557200"/>
            <a:ext cx="10928411" cy="5300800"/>
          </a:xfrm>
        </p:spPr>
        <p:txBody>
          <a:bodyPr>
            <a:normAutofit/>
          </a:bodyPr>
          <a:lstStyle/>
          <a:p>
            <a:pPr marL="0" indent="0" algn="ctr">
              <a:buNone/>
            </a:pPr>
            <a:r>
              <a:rPr lang="fr-CA" sz="2800" b="1" dirty="0">
                <a:solidFill>
                  <a:schemeClr val="accent1">
                    <a:lumMod val="75000"/>
                  </a:schemeClr>
                </a:solidFill>
                <a:latin typeface="Comic Sans MS" panose="030F0702030302020204" pitchFamily="66" charset="0"/>
              </a:rPr>
              <a:t>La rencontre avec un prêtre, comment ça se passe ????</a:t>
            </a:r>
          </a:p>
          <a:p>
            <a:pPr marL="0" indent="0">
              <a:buNone/>
            </a:pPr>
            <a:endParaRPr lang="fr-CA" sz="2400" b="1" dirty="0">
              <a:solidFill>
                <a:schemeClr val="accent1">
                  <a:lumMod val="75000"/>
                </a:schemeClr>
              </a:solidFill>
              <a:latin typeface="Comic Sans MS" panose="030F0702030302020204" pitchFamily="66" charset="0"/>
            </a:endParaRPr>
          </a:p>
          <a:p>
            <a:pPr marL="0" indent="0">
              <a:buNone/>
            </a:pPr>
            <a:r>
              <a:rPr lang="fr-CA" sz="2400" b="1" dirty="0">
                <a:solidFill>
                  <a:schemeClr val="accent1">
                    <a:lumMod val="75000"/>
                  </a:schemeClr>
                </a:solidFill>
                <a:latin typeface="Comic Sans MS" panose="030F0702030302020204" pitchFamily="66" charset="0"/>
              </a:rPr>
              <a:t>On commence par regarder une Vidéo </a:t>
            </a:r>
          </a:p>
          <a:p>
            <a:pPr marL="0" indent="0">
              <a:buNone/>
            </a:pPr>
            <a:endParaRPr lang="fr-CA" sz="2400" b="1" dirty="0">
              <a:solidFill>
                <a:schemeClr val="accent1">
                  <a:lumMod val="75000"/>
                </a:schemeClr>
              </a:solidFill>
              <a:latin typeface="Comic Sans MS" panose="030F0702030302020204" pitchFamily="66" charset="0"/>
              <a:hlinkClick r:id="rId2"/>
            </a:endParaRPr>
          </a:p>
          <a:p>
            <a:pPr marL="0" indent="0" algn="ctr">
              <a:buNone/>
            </a:pPr>
            <a:r>
              <a:rPr lang="fr-FR" sz="2400" b="1" dirty="0">
                <a:solidFill>
                  <a:schemeClr val="accent1">
                    <a:lumMod val="75000"/>
                  </a:schemeClr>
                </a:solidFill>
                <a:latin typeface="Comic Sans MS" panose="030F0702030302020204" pitchFamily="66" charset="0"/>
                <a:hlinkClick r:id="rId2"/>
              </a:rPr>
              <a:t>Qu’est-ce que c’est, la confession ?</a:t>
            </a:r>
            <a:endParaRPr lang="fr-CA" sz="2400"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1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84628" y="168353"/>
            <a:ext cx="10178322" cy="947862"/>
          </a:xfrm>
        </p:spPr>
        <p:txBody>
          <a:bodyPr>
            <a:normAutofit fontScale="90000"/>
          </a:bodyPr>
          <a:lstStyle/>
          <a:p>
            <a:pPr algn="ctr"/>
            <a:r>
              <a:rPr lang="fr-CA" sz="3200" b="1" dirty="0">
                <a:latin typeface="Comic Sans MS" panose="030F0702030302020204" pitchFamily="66" charset="0"/>
              </a:rPr>
              <a:t>Le cadeau du sacrement de réconciliation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76542" y="1867919"/>
            <a:ext cx="9703295" cy="5300800"/>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Dans la rencontre avec le prêtre, il y a donc 3 grandes étapes:</a:t>
            </a:r>
          </a:p>
          <a:p>
            <a:pPr marL="0" indent="0">
              <a:buNone/>
            </a:pPr>
            <a:endParaRPr lang="fr-CA" sz="800" b="1" dirty="0">
              <a:solidFill>
                <a:schemeClr val="accent1">
                  <a:lumMod val="75000"/>
                </a:schemeClr>
              </a:solidFill>
              <a:latin typeface="Comic Sans MS" panose="030F0702030302020204" pitchFamily="66" charset="0"/>
            </a:endParaRPr>
          </a:p>
          <a:p>
            <a:pPr marL="0" indent="0">
              <a:buNone/>
            </a:pPr>
            <a:endParaRPr lang="fr-CA" sz="800" b="1" dirty="0">
              <a:solidFill>
                <a:schemeClr val="accent1">
                  <a:lumMod val="75000"/>
                </a:schemeClr>
              </a:solidFill>
              <a:latin typeface="Comic Sans MS" panose="030F0702030302020204" pitchFamily="66" charset="0"/>
            </a:endParaRPr>
          </a:p>
          <a:p>
            <a:pPr marL="914400" lvl="1" indent="-457200" algn="ctr">
              <a:buFont typeface="+mj-lt"/>
              <a:buAutoNum type="arabicParenR"/>
            </a:pPr>
            <a:r>
              <a:rPr lang="fr-CA" sz="2200" b="1" dirty="0">
                <a:solidFill>
                  <a:schemeClr val="accent1">
                    <a:lumMod val="75000"/>
                  </a:schemeClr>
                </a:solidFill>
                <a:latin typeface="Comic Sans MS" panose="030F0702030302020204" pitchFamily="66" charset="0"/>
              </a:rPr>
              <a:t>La confession</a:t>
            </a:r>
          </a:p>
          <a:p>
            <a:pPr marL="914400" lvl="1" indent="-457200" algn="ctr">
              <a:buFont typeface="+mj-lt"/>
              <a:buAutoNum type="arabicParenR"/>
            </a:pPr>
            <a:endParaRPr lang="fr-CA" sz="2200" b="1" dirty="0">
              <a:solidFill>
                <a:schemeClr val="accent1">
                  <a:lumMod val="75000"/>
                </a:schemeClr>
              </a:solidFill>
              <a:latin typeface="Comic Sans MS" panose="030F0702030302020204" pitchFamily="66" charset="0"/>
            </a:endParaRPr>
          </a:p>
          <a:p>
            <a:pPr marL="914400" lvl="1" indent="-457200" algn="ctr">
              <a:buFont typeface="+mj-lt"/>
              <a:buAutoNum type="arabicParenR"/>
            </a:pPr>
            <a:r>
              <a:rPr lang="fr-CA" sz="2200" b="1" dirty="0">
                <a:solidFill>
                  <a:schemeClr val="accent1">
                    <a:lumMod val="75000"/>
                  </a:schemeClr>
                </a:solidFill>
                <a:latin typeface="Comic Sans MS" panose="030F0702030302020204" pitchFamily="66" charset="0"/>
              </a:rPr>
              <a:t>Le regret</a:t>
            </a:r>
          </a:p>
          <a:p>
            <a:pPr marL="914400" lvl="1" indent="-457200" algn="ctr">
              <a:buFont typeface="+mj-lt"/>
              <a:buAutoNum type="arabicParenR"/>
            </a:pPr>
            <a:endParaRPr lang="fr-CA" sz="2200" b="1" dirty="0">
              <a:solidFill>
                <a:schemeClr val="accent1">
                  <a:lumMod val="75000"/>
                </a:schemeClr>
              </a:solidFill>
              <a:latin typeface="Comic Sans MS" panose="030F0702030302020204" pitchFamily="66" charset="0"/>
            </a:endParaRPr>
          </a:p>
          <a:p>
            <a:pPr marL="914400" lvl="1" indent="-457200" algn="ctr">
              <a:buFont typeface="+mj-lt"/>
              <a:buAutoNum type="arabicParenR"/>
            </a:pPr>
            <a:r>
              <a:rPr lang="fr-CA" sz="2200" b="1" dirty="0">
                <a:solidFill>
                  <a:schemeClr val="accent1">
                    <a:lumMod val="75000"/>
                  </a:schemeClr>
                </a:solidFill>
                <a:latin typeface="Comic Sans MS" panose="030F0702030302020204" pitchFamily="66" charset="0"/>
              </a:rPr>
              <a:t>La cadeau du Pardon et la réparation </a:t>
            </a:r>
          </a:p>
          <a:p>
            <a:pPr marL="457200" indent="-457200">
              <a:buFont typeface="+mj-lt"/>
              <a:buAutoNum type="arabicParenR"/>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4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1FC5E-335D-4770-AC67-612603D792FA}"/>
              </a:ext>
            </a:extLst>
          </p:cNvPr>
          <p:cNvSpPr>
            <a:spLocks noGrp="1"/>
          </p:cNvSpPr>
          <p:nvPr>
            <p:ph type="title"/>
          </p:nvPr>
        </p:nvSpPr>
        <p:spPr>
          <a:xfrm>
            <a:off x="2602101" y="493416"/>
            <a:ext cx="5665857" cy="969766"/>
          </a:xfrm>
        </p:spPr>
        <p:txBody>
          <a:bodyPr>
            <a:normAutofit/>
          </a:bodyPr>
          <a:lstStyle/>
          <a:p>
            <a:pPr algn="ctr"/>
            <a:r>
              <a:rPr lang="fr-CA" dirty="0">
                <a:solidFill>
                  <a:schemeClr val="accent1">
                    <a:lumMod val="75000"/>
                  </a:schemeClr>
                </a:solidFill>
                <a:latin typeface="Comic Sans MS" panose="030F0702030302020204" pitchFamily="66" charset="0"/>
              </a:rPr>
              <a:t>Bienvenue</a:t>
            </a:r>
          </a:p>
        </p:txBody>
      </p:sp>
      <p:pic>
        <p:nvPicPr>
          <p:cNvPr id="1028" name="Picture 4" descr="La Bible Emoji ou les Saintes Ecritures illustrées avec des émoticônes !">
            <a:extLst>
              <a:ext uri="{FF2B5EF4-FFF2-40B4-BE49-F238E27FC236}">
                <a16:creationId xmlns:a16="http://schemas.microsoft.com/office/drawing/2014/main" id="{1A7483D8-EB1E-415F-9996-A13414D2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07" y="71227"/>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0DBF1E2-358F-491A-A022-EDA5C4BFD8EB}"/>
              </a:ext>
            </a:extLst>
          </p:cNvPr>
          <p:cNvSpPr txBox="1"/>
          <p:nvPr/>
        </p:nvSpPr>
        <p:spPr>
          <a:xfrm>
            <a:off x="1038686" y="1909383"/>
            <a:ext cx="10839635" cy="3970318"/>
          </a:xfrm>
          <a:prstGeom prst="rect">
            <a:avLst/>
          </a:prstGeom>
          <a:noFill/>
        </p:spPr>
        <p:txBody>
          <a:bodyPr wrap="square" rtlCol="0">
            <a:spAutoFit/>
          </a:bodyPr>
          <a:lstStyle/>
          <a:p>
            <a:r>
              <a:rPr lang="fr-CA" sz="2800" dirty="0">
                <a:solidFill>
                  <a:schemeClr val="accent1">
                    <a:lumMod val="75000"/>
                  </a:schemeClr>
                </a:solidFill>
              </a:rPr>
              <a:t>Dieu a plein de cadeaux à te donner: on va découvrir ensemble quels sont ces cadeaux…</a:t>
            </a:r>
          </a:p>
          <a:p>
            <a:endParaRPr lang="fr-CA" dirty="0">
              <a:solidFill>
                <a:schemeClr val="accent1">
                  <a:lumMod val="75000"/>
                </a:schemeClr>
              </a:solidFill>
            </a:endParaRPr>
          </a:p>
          <a:p>
            <a:pPr algn="ctr"/>
            <a:r>
              <a:rPr lang="fr-CA" sz="4000" dirty="0">
                <a:solidFill>
                  <a:schemeClr val="accent1">
                    <a:lumMod val="75000"/>
                  </a:schemeClr>
                </a:solidFill>
              </a:rPr>
              <a:t>Sais-tu que Dieu te pardonne toutes tes bêtises ???</a:t>
            </a:r>
          </a:p>
          <a:p>
            <a:pPr algn="ctr"/>
            <a:endParaRPr lang="fr-CA" sz="2800" dirty="0">
              <a:solidFill>
                <a:schemeClr val="accent1">
                  <a:lumMod val="75000"/>
                </a:schemeClr>
              </a:solidFill>
            </a:endParaRPr>
          </a:p>
          <a:p>
            <a:pPr algn="just"/>
            <a:r>
              <a:rPr lang="fr-CA" sz="2800" dirty="0">
                <a:solidFill>
                  <a:schemeClr val="accent1">
                    <a:lumMod val="75000"/>
                  </a:schemeClr>
                </a:solidFill>
              </a:rPr>
              <a:t>Tout au long de cette catéchèse, nous allons découvrir comment Dieu t’aime comme tu es. </a:t>
            </a:r>
          </a:p>
          <a:p>
            <a:endParaRPr lang="fr-CA" dirty="0">
              <a:solidFill>
                <a:schemeClr val="accent1">
                  <a:lumMod val="75000"/>
                </a:schemeClr>
              </a:solidFill>
            </a:endParaRPr>
          </a:p>
          <a:p>
            <a:endParaRPr lang="fr-CA" dirty="0">
              <a:solidFill>
                <a:schemeClr val="accent1">
                  <a:lumMod val="75000"/>
                </a:schemeClr>
              </a:solidFill>
            </a:endParaRPr>
          </a:p>
          <a:p>
            <a:endParaRPr lang="fr-CA" dirty="0"/>
          </a:p>
        </p:txBody>
      </p:sp>
      <p:pic>
        <p:nvPicPr>
          <p:cNvPr id="5" name="Image 4">
            <a:extLst>
              <a:ext uri="{FF2B5EF4-FFF2-40B4-BE49-F238E27FC236}">
                <a16:creationId xmlns:a16="http://schemas.microsoft.com/office/drawing/2014/main" id="{20D95814-3625-44CD-A112-63D97BA0188F}"/>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400957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84628" y="168353"/>
            <a:ext cx="10178322" cy="947862"/>
          </a:xfrm>
        </p:spPr>
        <p:txBody>
          <a:bodyPr>
            <a:normAutofit fontScale="90000"/>
          </a:bodyPr>
          <a:lstStyle/>
          <a:p>
            <a:pPr algn="ctr"/>
            <a:r>
              <a:rPr lang="fr-CA" sz="3200" b="1" dirty="0">
                <a:latin typeface="Comic Sans MS" panose="030F0702030302020204" pitchFamily="66" charset="0"/>
              </a:rPr>
              <a:t>Le cadeau du sacrement de réconciliation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557200"/>
            <a:ext cx="10928411" cy="5300800"/>
          </a:xfrm>
        </p:spPr>
        <p:txBody>
          <a:bodyPr>
            <a:normAutofit lnSpcReduction="10000"/>
          </a:bodyPr>
          <a:lstStyle/>
          <a:p>
            <a:pPr marL="0" indent="0">
              <a:buNone/>
            </a:pPr>
            <a:r>
              <a:rPr lang="fr-CA" sz="2400" b="1" dirty="0">
                <a:solidFill>
                  <a:schemeClr val="accent1">
                    <a:lumMod val="75000"/>
                  </a:schemeClr>
                </a:solidFill>
                <a:latin typeface="Comic Sans MS" panose="030F0702030302020204" pitchFamily="66" charset="0"/>
              </a:rPr>
              <a:t>Première étape : la CONFESSION</a:t>
            </a:r>
          </a:p>
          <a:p>
            <a:pPr marL="0" indent="0">
              <a:buNone/>
            </a:pPr>
            <a:endParaRPr lang="fr-CA" sz="2400" b="1"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Bonjour: </a:t>
            </a:r>
            <a:r>
              <a:rPr lang="fr-CA" sz="2400" dirty="0">
                <a:solidFill>
                  <a:schemeClr val="accent1">
                    <a:lumMod val="75000"/>
                  </a:schemeClr>
                </a:solidFill>
                <a:latin typeface="Comic Sans MS" panose="030F0702030302020204" pitchFamily="66" charset="0"/>
              </a:rPr>
              <a:t>Le prêtre t’accueille avec gentillesse et tu lui dis bonjour.</a:t>
            </a:r>
          </a:p>
          <a:p>
            <a:endParaRPr lang="fr-CA" sz="800"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Le signe de croix: </a:t>
            </a:r>
            <a:r>
              <a:rPr lang="fr-CA" sz="2400" dirty="0">
                <a:solidFill>
                  <a:schemeClr val="accent1">
                    <a:lumMod val="75000"/>
                  </a:schemeClr>
                </a:solidFill>
                <a:latin typeface="Comic Sans MS" panose="030F0702030302020204" pitchFamily="66" charset="0"/>
              </a:rPr>
              <a:t>pour demander la bénédiction avant de commencer, tu peux lui dire la prière traditionnelle: ‘</a:t>
            </a:r>
            <a:r>
              <a:rPr lang="fr-CA" sz="2400" b="1" dirty="0">
                <a:solidFill>
                  <a:schemeClr val="accent1">
                    <a:lumMod val="75000"/>
                  </a:schemeClr>
                </a:solidFill>
                <a:latin typeface="Comic Sans MS" panose="030F0702030302020204" pitchFamily="66" charset="0"/>
              </a:rPr>
              <a:t>Bénis-moi mon père parce que j’ai péché</a:t>
            </a:r>
            <a:r>
              <a:rPr lang="fr-CA" sz="2400" dirty="0">
                <a:solidFill>
                  <a:schemeClr val="accent1">
                    <a:lumMod val="75000"/>
                  </a:schemeClr>
                </a:solidFill>
                <a:latin typeface="Comic Sans MS" panose="030F0702030302020204" pitchFamily="66" charset="0"/>
              </a:rPr>
              <a:t>’, ou tu peux le dire autrement comme par exemple: ‘</a:t>
            </a:r>
            <a:r>
              <a:rPr lang="fr-CA" sz="2400" b="1" dirty="0">
                <a:solidFill>
                  <a:schemeClr val="accent1">
                    <a:lumMod val="75000"/>
                  </a:schemeClr>
                </a:solidFill>
                <a:latin typeface="Comic Sans MS" panose="030F0702030302020204" pitchFamily="66" charset="0"/>
              </a:rPr>
              <a:t>Bénis-moi mon père et aide-moi à faire ma confession</a:t>
            </a:r>
            <a:r>
              <a:rPr lang="fr-CA" sz="2400" dirty="0">
                <a:solidFill>
                  <a:schemeClr val="accent1">
                    <a:lumMod val="75000"/>
                  </a:schemeClr>
                </a:solidFill>
                <a:latin typeface="Comic Sans MS" panose="030F0702030302020204" pitchFamily="66" charset="0"/>
              </a:rPr>
              <a:t>’ ; le prêtre te bénit et vous faites le signe de croix ensemble.</a:t>
            </a:r>
          </a:p>
          <a:p>
            <a:endParaRPr lang="fr-CA" sz="800"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Tes manquements d’amour: </a:t>
            </a:r>
            <a:r>
              <a:rPr lang="fr-CA" sz="2400" dirty="0">
                <a:solidFill>
                  <a:schemeClr val="accent1">
                    <a:lumMod val="75000"/>
                  </a:schemeClr>
                </a:solidFill>
                <a:latin typeface="Comic Sans MS" panose="030F0702030302020204" pitchFamily="66" charset="0"/>
              </a:rPr>
              <a:t>c’est maintenant le moment de dire tes péchés et ce que tu veux améliorer. Quand le prêtre t’écoute, c’est comme si Dieu t’écoutait. Tu peux lui parler en toute confiance. </a:t>
            </a:r>
          </a:p>
          <a:p>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7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84628" y="168353"/>
            <a:ext cx="10178322" cy="947862"/>
          </a:xfrm>
        </p:spPr>
        <p:txBody>
          <a:bodyPr>
            <a:normAutofit fontScale="90000"/>
          </a:bodyPr>
          <a:lstStyle/>
          <a:p>
            <a:pPr algn="ctr"/>
            <a:r>
              <a:rPr lang="fr-CA" sz="3200" b="1" dirty="0">
                <a:latin typeface="Comic Sans MS" panose="030F0702030302020204" pitchFamily="66" charset="0"/>
              </a:rPr>
              <a:t>Le cadeau du sacrement de réconciliation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557200"/>
            <a:ext cx="10928411" cy="4879111"/>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Deuxième étape : le REGRET</a:t>
            </a:r>
          </a:p>
          <a:p>
            <a:pPr marL="0" indent="0">
              <a:buNone/>
            </a:pPr>
            <a:endParaRPr lang="fr-CA" sz="800" b="1"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Discussion: </a:t>
            </a:r>
            <a:r>
              <a:rPr lang="fr-CA" sz="2400" dirty="0">
                <a:solidFill>
                  <a:schemeClr val="accent1">
                    <a:lumMod val="75000"/>
                  </a:schemeClr>
                </a:solidFill>
                <a:latin typeface="Comic Sans MS" panose="030F0702030302020204" pitchFamily="66" charset="0"/>
              </a:rPr>
              <a:t>Le prêtre commence une discussion et il t’aide à trouver une façon de régler la situation, il te donne des conseils.</a:t>
            </a:r>
          </a:p>
          <a:p>
            <a:endParaRPr lang="fr-CA" sz="800"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L’Acte de contrition: </a:t>
            </a:r>
            <a:r>
              <a:rPr lang="fr-CA" sz="2400" dirty="0">
                <a:solidFill>
                  <a:schemeClr val="accent1">
                    <a:lumMod val="75000"/>
                  </a:schemeClr>
                </a:solidFill>
                <a:latin typeface="Comic Sans MS" panose="030F0702030302020204" pitchFamily="66" charset="0"/>
              </a:rPr>
              <a:t>Le prêtre te demande ensuite de réciter une prière qui s’appelle l’Acte de contrition. La contrition, c’est le fait de regretter le mal que l’on a fait. Tu peux réciter la prière traditionnelle, une plus moderne ou en composer une qui exprime tes regrets. Tu trouveras ces prières à la fin de ce </a:t>
            </a:r>
            <a:r>
              <a:rPr lang="fr-CA" sz="2400" dirty="0" err="1">
                <a:solidFill>
                  <a:schemeClr val="accent1">
                    <a:lumMod val="75000"/>
                  </a:schemeClr>
                </a:solidFill>
                <a:latin typeface="Comic Sans MS" panose="030F0702030302020204" pitchFamily="66" charset="0"/>
              </a:rPr>
              <a:t>powerpoint</a:t>
            </a:r>
            <a:r>
              <a:rPr lang="fr-CA" sz="2400" dirty="0">
                <a:solidFill>
                  <a:schemeClr val="accent1">
                    <a:lumMod val="75000"/>
                  </a:schemeClr>
                </a:solidFill>
                <a:latin typeface="Comic Sans MS" panose="030F0702030302020204" pitchFamily="66" charset="0"/>
              </a:rPr>
              <a:t> et dans ton journal de catéchèse que tu pourras prendre avec toi quand tu iras te confesser.   </a:t>
            </a:r>
          </a:p>
          <a:p>
            <a:endParaRPr lang="fr-CA" sz="8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1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84628" y="168353"/>
            <a:ext cx="10178322" cy="947862"/>
          </a:xfrm>
        </p:spPr>
        <p:txBody>
          <a:bodyPr>
            <a:normAutofit fontScale="90000"/>
          </a:bodyPr>
          <a:lstStyle/>
          <a:p>
            <a:pPr algn="ctr"/>
            <a:r>
              <a:rPr lang="fr-CA" sz="3200" b="1" dirty="0">
                <a:latin typeface="Comic Sans MS" panose="030F0702030302020204" pitchFamily="66" charset="0"/>
              </a:rPr>
              <a:t>Le cadeau du sacrement de réconciliation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557200"/>
            <a:ext cx="10928411" cy="5225340"/>
          </a:xfrm>
        </p:spPr>
        <p:txBody>
          <a:bodyPr>
            <a:normAutofit lnSpcReduction="10000"/>
          </a:bodyPr>
          <a:lstStyle/>
          <a:p>
            <a:pPr marL="0" indent="0">
              <a:buNone/>
            </a:pPr>
            <a:r>
              <a:rPr lang="fr-CA" sz="2400" b="1" dirty="0">
                <a:solidFill>
                  <a:schemeClr val="accent1">
                    <a:lumMod val="75000"/>
                  </a:schemeClr>
                </a:solidFill>
                <a:latin typeface="Comic Sans MS" panose="030F0702030302020204" pitchFamily="66" charset="0"/>
              </a:rPr>
              <a:t>Troisième étape : le cadeau du PARDON et la réparation (=pénitence)</a:t>
            </a:r>
          </a:p>
          <a:p>
            <a:pPr marL="0" indent="0">
              <a:buNone/>
            </a:pPr>
            <a:endParaRPr lang="fr-CA" sz="800" b="1"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La réparation: </a:t>
            </a:r>
            <a:r>
              <a:rPr lang="fr-CA" sz="2400" dirty="0">
                <a:solidFill>
                  <a:schemeClr val="accent1">
                    <a:lumMod val="75000"/>
                  </a:schemeClr>
                </a:solidFill>
                <a:latin typeface="Comic Sans MS" panose="030F0702030302020204" pitchFamily="66" charset="0"/>
              </a:rPr>
              <a:t>Le prêtre te demande ensuite de prendre du temps seul dans l’église pour réciter une prière. Il peut aussi te demander de faire une action en signe de réparation.</a:t>
            </a:r>
          </a:p>
          <a:p>
            <a:endParaRPr lang="fr-CA" sz="800" dirty="0">
              <a:solidFill>
                <a:schemeClr val="accent1">
                  <a:lumMod val="75000"/>
                </a:schemeClr>
              </a:solidFill>
              <a:latin typeface="Comic Sans MS" panose="030F0702030302020204" pitchFamily="66" charset="0"/>
            </a:endParaRPr>
          </a:p>
          <a:p>
            <a:r>
              <a:rPr lang="fr-CA" sz="2400" b="1" dirty="0">
                <a:solidFill>
                  <a:schemeClr val="accent1">
                    <a:lumMod val="75000"/>
                  </a:schemeClr>
                </a:solidFill>
                <a:latin typeface="Comic Sans MS" panose="030F0702030302020204" pitchFamily="66" charset="0"/>
              </a:rPr>
              <a:t>Le pardon: </a:t>
            </a:r>
            <a:r>
              <a:rPr lang="fr-CA" sz="2400" dirty="0">
                <a:solidFill>
                  <a:schemeClr val="accent1">
                    <a:lumMod val="75000"/>
                  </a:schemeClr>
                </a:solidFill>
                <a:latin typeface="Comic Sans MS" panose="030F0702030302020204" pitchFamily="66" charset="0"/>
              </a:rPr>
              <a:t>Le prêtre te  donne ensuite le pardon de Dieu. Il étend les mains sur toi et te dit que Dieu te pardonne tous tes péchés en faisant le signe de croix. Tu fais le signe de croix en même temps que lui. </a:t>
            </a:r>
          </a:p>
          <a:p>
            <a:endParaRPr lang="fr-CA" sz="2400" dirty="0">
              <a:solidFill>
                <a:schemeClr val="accent1">
                  <a:lumMod val="75000"/>
                </a:schemeClr>
              </a:solidFill>
              <a:latin typeface="Comic Sans MS" panose="030F0702030302020204" pitchFamily="66" charset="0"/>
            </a:endParaRPr>
          </a:p>
          <a:p>
            <a:pPr marL="0" indent="0" algn="ctr">
              <a:buNone/>
            </a:pPr>
            <a:r>
              <a:rPr lang="fr-CA" sz="2400" b="1" dirty="0">
                <a:solidFill>
                  <a:schemeClr val="accent1">
                    <a:lumMod val="75000"/>
                  </a:schemeClr>
                </a:solidFill>
                <a:latin typeface="Comic Sans MS" panose="030F0702030302020204" pitchFamily="66" charset="0"/>
              </a:rPr>
              <a:t>À ce moment-là, quand tu reçois le pardon,  </a:t>
            </a:r>
          </a:p>
          <a:p>
            <a:pPr marL="0" indent="0" algn="ctr">
              <a:buNone/>
            </a:pPr>
            <a:r>
              <a:rPr lang="fr-CA" sz="2400" b="1" dirty="0">
                <a:solidFill>
                  <a:schemeClr val="accent1">
                    <a:lumMod val="75000"/>
                  </a:schemeClr>
                </a:solidFill>
                <a:latin typeface="Comic Sans MS" panose="030F0702030302020204" pitchFamily="66" charset="0"/>
              </a:rPr>
              <a:t>C’est comme si Dieu te disait un gros ‘Je t’aime’.</a:t>
            </a:r>
          </a:p>
          <a:p>
            <a:pPr marL="0" indent="0">
              <a:buNone/>
            </a:pPr>
            <a:r>
              <a:rPr lang="fr-CA" sz="2400" dirty="0">
                <a:solidFill>
                  <a:schemeClr val="accent1">
                    <a:lumMod val="75000"/>
                  </a:schemeClr>
                </a:solidFill>
                <a:latin typeface="Comic Sans MS" panose="030F0702030302020204" pitchFamily="66" charset="0"/>
              </a:rPr>
              <a:t>   </a:t>
            </a:r>
          </a:p>
          <a:p>
            <a:endParaRPr lang="fr-CA" sz="8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1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20932" y="168353"/>
            <a:ext cx="8601932" cy="947862"/>
          </a:xfrm>
        </p:spPr>
        <p:txBody>
          <a:bodyPr>
            <a:normAutofit fontScale="90000"/>
          </a:bodyPr>
          <a:lstStyle/>
          <a:p>
            <a:pPr algn="ctr"/>
            <a:r>
              <a:rPr lang="fr-CA" sz="3200" b="1" dirty="0">
                <a:latin typeface="Comic Sans MS" panose="030F0702030302020204" pitchFamily="66" charset="0"/>
              </a:rPr>
              <a:t>Les effets du sacrement de réconciliation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557200"/>
            <a:ext cx="10928411" cy="5225340"/>
          </a:xfrm>
        </p:spPr>
        <p:txBody>
          <a:bodyPr>
            <a:normAutofit/>
          </a:bodyPr>
          <a:lstStyle/>
          <a:p>
            <a:pPr marL="0" indent="0">
              <a:buNone/>
            </a:pPr>
            <a:r>
              <a:rPr lang="fr-CA" sz="2400" dirty="0">
                <a:solidFill>
                  <a:schemeClr val="accent1">
                    <a:lumMod val="75000"/>
                  </a:schemeClr>
                </a:solidFill>
                <a:latin typeface="Comic Sans MS" panose="030F0702030302020204" pitchFamily="66" charset="0"/>
              </a:rPr>
              <a:t>Après avoir reçu le sacrement de réconciliation, tu ressentiras un </a:t>
            </a:r>
            <a:r>
              <a:rPr lang="fr-CA" sz="2400" b="1" dirty="0">
                <a:solidFill>
                  <a:schemeClr val="accent1">
                    <a:lumMod val="75000"/>
                  </a:schemeClr>
                </a:solidFill>
                <a:latin typeface="Comic Sans MS" panose="030F0702030302020204" pitchFamily="66" charset="0"/>
              </a:rPr>
              <a:t>soulagement</a:t>
            </a:r>
            <a:r>
              <a:rPr lang="fr-CA" sz="2400" dirty="0">
                <a:solidFill>
                  <a:schemeClr val="accent1">
                    <a:lumMod val="75000"/>
                  </a:schemeClr>
                </a:solidFill>
                <a:latin typeface="Comic Sans MS" panose="030F0702030302020204" pitchFamily="66" charset="0"/>
              </a:rPr>
              <a:t>, tu te sentiras </a:t>
            </a:r>
            <a:r>
              <a:rPr lang="fr-CA" sz="2400" b="1" dirty="0">
                <a:solidFill>
                  <a:schemeClr val="accent1">
                    <a:lumMod val="75000"/>
                  </a:schemeClr>
                </a:solidFill>
                <a:latin typeface="Comic Sans MS" panose="030F0702030302020204" pitchFamily="66" charset="0"/>
              </a:rPr>
              <a:t>aimé de Dieu</a:t>
            </a:r>
            <a:r>
              <a:rPr lang="fr-CA" sz="2400" dirty="0">
                <a:solidFill>
                  <a:schemeClr val="accent1">
                    <a:lumMod val="75000"/>
                  </a:schemeClr>
                </a:solidFill>
                <a:latin typeface="Comic Sans MS" panose="030F0702030302020204" pitchFamily="66" charset="0"/>
              </a:rPr>
              <a:t>, bien dans ton église, en </a:t>
            </a:r>
            <a:r>
              <a:rPr lang="fr-CA" sz="2400" b="1" dirty="0">
                <a:solidFill>
                  <a:schemeClr val="accent1">
                    <a:lumMod val="75000"/>
                  </a:schemeClr>
                </a:solidFill>
                <a:latin typeface="Comic Sans MS" panose="030F0702030302020204" pitchFamily="66" charset="0"/>
              </a:rPr>
              <a:t>paix</a:t>
            </a:r>
            <a:r>
              <a:rPr lang="fr-CA" sz="2400" dirty="0">
                <a:solidFill>
                  <a:schemeClr val="accent1">
                    <a:lumMod val="75000"/>
                  </a:schemeClr>
                </a:solidFill>
                <a:latin typeface="Comic Sans MS" panose="030F0702030302020204" pitchFamily="66" charset="0"/>
              </a:rPr>
              <a:t> et  plus </a:t>
            </a:r>
            <a:r>
              <a:rPr lang="fr-CA" sz="2400" b="1" dirty="0">
                <a:solidFill>
                  <a:schemeClr val="accent1">
                    <a:lumMod val="75000"/>
                  </a:schemeClr>
                </a:solidFill>
                <a:latin typeface="Comic Sans MS" panose="030F0702030302020204" pitchFamily="66" charset="0"/>
              </a:rPr>
              <a:t>fort </a:t>
            </a:r>
            <a:r>
              <a:rPr lang="fr-CA" sz="2400" dirty="0">
                <a:solidFill>
                  <a:schemeClr val="accent1">
                    <a:lumMod val="75000"/>
                  </a:schemeClr>
                </a:solidFill>
                <a:latin typeface="Comic Sans MS" panose="030F0702030302020204" pitchFamily="66" charset="0"/>
              </a:rPr>
              <a:t>et capables de ne plus recommencer le péché que tu as confessé.</a:t>
            </a:r>
          </a:p>
          <a:p>
            <a:pPr marL="0" indent="0">
              <a:buNone/>
            </a:pPr>
            <a:endParaRPr lang="fr-CA" sz="24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C’est normal, c’est ce que les grands appellent les </a:t>
            </a:r>
            <a:r>
              <a:rPr lang="fr-CA" sz="2400" b="1" dirty="0">
                <a:solidFill>
                  <a:schemeClr val="accent1">
                    <a:lumMod val="75000"/>
                  </a:schemeClr>
                </a:solidFill>
                <a:latin typeface="Comic Sans MS" panose="030F0702030302020204" pitchFamily="66" charset="0"/>
              </a:rPr>
              <a:t>GRÂCES</a:t>
            </a:r>
            <a:r>
              <a:rPr lang="fr-CA" sz="2400" dirty="0">
                <a:solidFill>
                  <a:schemeClr val="accent1">
                    <a:lumMod val="75000"/>
                  </a:schemeClr>
                </a:solidFill>
                <a:latin typeface="Comic Sans MS" panose="030F0702030302020204" pitchFamily="66" charset="0"/>
              </a:rPr>
              <a:t> / effets du sacrement de réconciliation. </a:t>
            </a:r>
          </a:p>
          <a:p>
            <a:pPr marL="0" indent="0">
              <a:buNone/>
            </a:pPr>
            <a:endParaRPr lang="fr-CA" sz="24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Tu vois, quand tu reçois le sacrement, </a:t>
            </a:r>
            <a:r>
              <a:rPr lang="fr-CA" sz="2400" b="1" dirty="0">
                <a:solidFill>
                  <a:schemeClr val="accent1">
                    <a:lumMod val="75000"/>
                  </a:schemeClr>
                </a:solidFill>
                <a:latin typeface="Comic Sans MS" panose="030F0702030302020204" pitchFamily="66" charset="0"/>
              </a:rPr>
              <a:t>Dieu agit vraiment dans ta vie </a:t>
            </a:r>
            <a:r>
              <a:rPr lang="fr-CA" sz="2400" dirty="0">
                <a:solidFill>
                  <a:schemeClr val="accent1">
                    <a:lumMod val="75000"/>
                  </a:schemeClr>
                </a:solidFill>
                <a:latin typeface="Comic Sans MS" panose="030F0702030302020204" pitchFamily="66" charset="0"/>
              </a:rPr>
              <a:t>et il te donne tous ces cadeaux pour que tu vivent heureux, en paix avec toi-même et tes amis, ta famille, et capable de faire les bons choix.  </a:t>
            </a:r>
          </a:p>
          <a:p>
            <a:pPr marL="0" indent="0">
              <a:buNone/>
            </a:pPr>
            <a:r>
              <a:rPr lang="fr-CA" sz="2400" dirty="0">
                <a:solidFill>
                  <a:schemeClr val="accent1">
                    <a:lumMod val="75000"/>
                  </a:schemeClr>
                </a:solidFill>
                <a:latin typeface="Comic Sans MS" panose="030F0702030302020204" pitchFamily="66" charset="0"/>
              </a:rPr>
              <a:t>   </a:t>
            </a:r>
          </a:p>
          <a:p>
            <a:endParaRPr lang="fr-CA" sz="8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6877-0208-402C-BE3D-CD8AE51687D3}"/>
              </a:ext>
            </a:extLst>
          </p:cNvPr>
          <p:cNvSpPr>
            <a:spLocks noGrp="1"/>
          </p:cNvSpPr>
          <p:nvPr>
            <p:ph type="title"/>
          </p:nvPr>
        </p:nvSpPr>
        <p:spPr>
          <a:xfrm>
            <a:off x="1677880" y="180083"/>
            <a:ext cx="8550214" cy="982891"/>
          </a:xfrm>
        </p:spPr>
        <p:txBody>
          <a:bodyPr>
            <a:normAutofit/>
          </a:bodyPr>
          <a:lstStyle/>
          <a:p>
            <a:pPr algn="ctr"/>
            <a:r>
              <a:rPr lang="fr-CA" sz="3200" dirty="0">
                <a:latin typeface="Comic Sans MS" panose="030F0702030302020204" pitchFamily="66" charset="0"/>
              </a:rPr>
              <a:t>J’apprends à être avec Dieu </a:t>
            </a:r>
            <a:br>
              <a:rPr lang="fr-CA" sz="3200" dirty="0">
                <a:latin typeface="Comic Sans MS" panose="030F0702030302020204" pitchFamily="66" charset="0"/>
              </a:rPr>
            </a:br>
            <a:r>
              <a:rPr lang="fr-CA" sz="3200" dirty="0">
                <a:latin typeface="Comic Sans MS" panose="030F0702030302020204" pitchFamily="66" charset="0"/>
              </a:rPr>
              <a:t>en me Réconciliant</a:t>
            </a:r>
          </a:p>
        </p:txBody>
      </p:sp>
      <p:sp>
        <p:nvSpPr>
          <p:cNvPr id="3" name="Espace réservé du contenu 2">
            <a:extLst>
              <a:ext uri="{FF2B5EF4-FFF2-40B4-BE49-F238E27FC236}">
                <a16:creationId xmlns:a16="http://schemas.microsoft.com/office/drawing/2014/main" id="{B4840222-D46A-45B7-99E7-D9385D242DFF}"/>
              </a:ext>
            </a:extLst>
          </p:cNvPr>
          <p:cNvSpPr>
            <a:spLocks noGrp="1"/>
          </p:cNvSpPr>
          <p:nvPr>
            <p:ph idx="1"/>
          </p:nvPr>
        </p:nvSpPr>
        <p:spPr>
          <a:xfrm>
            <a:off x="913052" y="1362275"/>
            <a:ext cx="8427275" cy="1116057"/>
          </a:xfrm>
        </p:spPr>
        <p:txBody>
          <a:bodyPr>
            <a:normAutofit/>
          </a:bodyPr>
          <a:lstStyle/>
          <a:p>
            <a:pPr marL="0" indent="0" algn="ctr">
              <a:buNone/>
            </a:pPr>
            <a:r>
              <a:rPr lang="fr-CA" sz="2400" b="1" dirty="0">
                <a:solidFill>
                  <a:schemeClr val="accent1">
                    <a:lumMod val="75000"/>
                  </a:schemeClr>
                </a:solidFill>
                <a:latin typeface="Comic Sans MS" panose="030F0702030302020204" pitchFamily="66" charset="0"/>
              </a:rPr>
              <a:t>Voici quelques exemples d’Acte de contrition </a:t>
            </a:r>
          </a:p>
          <a:p>
            <a:pPr marL="0" indent="0" algn="ctr">
              <a:buNone/>
            </a:pPr>
            <a:r>
              <a:rPr lang="fr-CA" sz="2400" b="1" dirty="0">
                <a:solidFill>
                  <a:schemeClr val="accent1">
                    <a:lumMod val="75000"/>
                  </a:schemeClr>
                </a:solidFill>
                <a:latin typeface="Comic Sans MS" panose="030F0702030302020204" pitchFamily="66" charset="0"/>
              </a:rPr>
              <a:t>(la prière de regret)</a:t>
            </a: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dirty="0"/>
          </a:p>
          <a:p>
            <a:pPr marL="0" indent="0">
              <a:buNone/>
            </a:pPr>
            <a:endParaRPr lang="fr-CA" dirty="0"/>
          </a:p>
        </p:txBody>
      </p:sp>
      <p:pic>
        <p:nvPicPr>
          <p:cNvPr id="3076" name="Picture 4" descr="La prière pour les nuls (10) – L'oraison : un cœur-à-cœur vital - Aide à la  prière - Vie chrétienne - famillechretienne.fr">
            <a:extLst>
              <a:ext uri="{FF2B5EF4-FFF2-40B4-BE49-F238E27FC236}">
                <a16:creationId xmlns:a16="http://schemas.microsoft.com/office/drawing/2014/main" id="{7C0C1EFC-7E92-4B19-B2F3-50E0A6FE6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3619" cy="12606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Puzzles">
            <a:extLst>
              <a:ext uri="{FF2B5EF4-FFF2-40B4-BE49-F238E27FC236}">
                <a16:creationId xmlns:a16="http://schemas.microsoft.com/office/drawing/2014/main" id="{E3E352A2-9DEE-4481-82F4-03F3A6CFA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791" y="1674581"/>
            <a:ext cx="2601157" cy="194835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35B3EF9-4BC8-4D07-BF81-5A785CC0F84F}"/>
              </a:ext>
            </a:extLst>
          </p:cNvPr>
          <p:cNvSpPr txBox="1"/>
          <p:nvPr/>
        </p:nvSpPr>
        <p:spPr>
          <a:xfrm>
            <a:off x="8391153" y="4134545"/>
            <a:ext cx="3448975" cy="2308324"/>
          </a:xfrm>
          <a:prstGeom prst="rect">
            <a:avLst/>
          </a:prstGeom>
          <a:solidFill>
            <a:schemeClr val="accent1"/>
          </a:solidFill>
        </p:spPr>
        <p:txBody>
          <a:bodyPr wrap="square" rtlCol="0">
            <a:spAutoFit/>
          </a:bodyPr>
          <a:lstStyle/>
          <a:p>
            <a:r>
              <a:rPr lang="fr-CA" dirty="0">
                <a:latin typeface="Comic Sans MS" panose="030F0702030302020204" pitchFamily="66" charset="0"/>
              </a:rPr>
              <a:t>Dieu notre Père,</a:t>
            </a:r>
          </a:p>
          <a:p>
            <a:r>
              <a:rPr lang="fr-CA" dirty="0">
                <a:latin typeface="Comic Sans MS" panose="030F0702030302020204" pitchFamily="66" charset="0"/>
              </a:rPr>
              <a:t>Pardonne-moi mes péchés.</a:t>
            </a:r>
          </a:p>
          <a:p>
            <a:r>
              <a:rPr lang="fr-CA" dirty="0">
                <a:latin typeface="Comic Sans MS" panose="030F0702030302020204" pitchFamily="66" charset="0"/>
              </a:rPr>
              <a:t>Je les regrette de tout mon cœur.</a:t>
            </a:r>
          </a:p>
          <a:p>
            <a:r>
              <a:rPr lang="fr-CA" dirty="0">
                <a:latin typeface="Comic Sans MS" panose="030F0702030302020204" pitchFamily="66" charset="0"/>
              </a:rPr>
              <a:t>Rends-moi fidèle à ton Esprit</a:t>
            </a:r>
          </a:p>
          <a:p>
            <a:r>
              <a:rPr lang="fr-CA" dirty="0">
                <a:latin typeface="Comic Sans MS" panose="030F0702030302020204" pitchFamily="66" charset="0"/>
              </a:rPr>
              <a:t>Pour que je puisse grandir dans l’amour.</a:t>
            </a:r>
          </a:p>
          <a:p>
            <a:r>
              <a:rPr lang="fr-CA" dirty="0">
                <a:latin typeface="Comic Sans MS" panose="030F0702030302020204" pitchFamily="66" charset="0"/>
              </a:rPr>
              <a:t>AMEN !</a:t>
            </a:r>
            <a:endParaRPr lang="en-CA" dirty="0">
              <a:latin typeface="Comic Sans MS" panose="030F0702030302020204" pitchFamily="66" charset="0"/>
            </a:endParaRPr>
          </a:p>
        </p:txBody>
      </p:sp>
      <p:sp>
        <p:nvSpPr>
          <p:cNvPr id="6" name="ZoneTexte 5">
            <a:extLst>
              <a:ext uri="{FF2B5EF4-FFF2-40B4-BE49-F238E27FC236}">
                <a16:creationId xmlns:a16="http://schemas.microsoft.com/office/drawing/2014/main" id="{11710CF3-9B21-4F3C-A285-38D251637D05}"/>
              </a:ext>
            </a:extLst>
          </p:cNvPr>
          <p:cNvSpPr txBox="1"/>
          <p:nvPr/>
        </p:nvSpPr>
        <p:spPr>
          <a:xfrm>
            <a:off x="4734559" y="2948508"/>
            <a:ext cx="3551068" cy="3139321"/>
          </a:xfrm>
          <a:prstGeom prst="rect">
            <a:avLst/>
          </a:prstGeom>
          <a:solidFill>
            <a:srgbClr val="00B0F0"/>
          </a:solidFill>
        </p:spPr>
        <p:txBody>
          <a:bodyPr wrap="square" rtlCol="0">
            <a:spAutoFit/>
          </a:bodyPr>
          <a:lstStyle/>
          <a:p>
            <a:r>
              <a:rPr lang="fr-CA" dirty="0">
                <a:latin typeface="Comic Sans MS" panose="030F0702030302020204" pitchFamily="66" charset="0"/>
              </a:rPr>
              <a:t>Mon Dieu,</a:t>
            </a:r>
          </a:p>
          <a:p>
            <a:r>
              <a:rPr lang="fr-CA" dirty="0">
                <a:latin typeface="Comic Sans MS" panose="030F0702030302020204" pitchFamily="66" charset="0"/>
              </a:rPr>
              <a:t>Je regrette de tout mon cœur d’avoir mal agi.</a:t>
            </a:r>
          </a:p>
          <a:p>
            <a:r>
              <a:rPr lang="fr-CA" dirty="0">
                <a:latin typeface="Comic Sans MS" panose="030F0702030302020204" pitchFamily="66" charset="0"/>
              </a:rPr>
              <a:t>Parce que tu m’aimes infiniment et que je t’aime.</a:t>
            </a:r>
          </a:p>
          <a:p>
            <a:r>
              <a:rPr lang="fr-CA" dirty="0">
                <a:latin typeface="Comic Sans MS" panose="030F0702030302020204" pitchFamily="66" charset="0"/>
              </a:rPr>
              <a:t>Je vais essayer, avec ton aide de ne plus pécher, de faire de mon mieux pour t’aimer, aimer les autres et m’aimer moi-même. </a:t>
            </a:r>
          </a:p>
          <a:p>
            <a:r>
              <a:rPr lang="fr-CA" dirty="0">
                <a:latin typeface="Comic Sans MS" panose="030F0702030302020204" pitchFamily="66" charset="0"/>
              </a:rPr>
              <a:t>AMEN !</a:t>
            </a:r>
            <a:endParaRPr lang="en-CA" dirty="0">
              <a:latin typeface="Comic Sans MS" panose="030F0702030302020204" pitchFamily="66" charset="0"/>
            </a:endParaRPr>
          </a:p>
        </p:txBody>
      </p:sp>
      <p:sp>
        <p:nvSpPr>
          <p:cNvPr id="9" name="ZoneTexte 8">
            <a:extLst>
              <a:ext uri="{FF2B5EF4-FFF2-40B4-BE49-F238E27FC236}">
                <a16:creationId xmlns:a16="http://schemas.microsoft.com/office/drawing/2014/main" id="{544A7E9C-BE47-4663-A4AE-CF4F2C838BEA}"/>
              </a:ext>
            </a:extLst>
          </p:cNvPr>
          <p:cNvSpPr txBox="1"/>
          <p:nvPr/>
        </p:nvSpPr>
        <p:spPr>
          <a:xfrm>
            <a:off x="859114" y="2584375"/>
            <a:ext cx="3769919" cy="2585323"/>
          </a:xfrm>
          <a:prstGeom prst="rect">
            <a:avLst/>
          </a:prstGeom>
          <a:solidFill>
            <a:schemeClr val="accent6">
              <a:lumMod val="60000"/>
              <a:lumOff val="40000"/>
            </a:schemeClr>
          </a:solidFill>
        </p:spPr>
        <p:txBody>
          <a:bodyPr wrap="square" rtlCol="0">
            <a:spAutoFit/>
          </a:bodyPr>
          <a:lstStyle/>
          <a:p>
            <a:r>
              <a:rPr lang="fr-CA" dirty="0">
                <a:latin typeface="Comic Sans MS" panose="030F0702030302020204" pitchFamily="66" charset="0"/>
              </a:rPr>
              <a:t>Mon Dieu,</a:t>
            </a:r>
          </a:p>
          <a:p>
            <a:r>
              <a:rPr lang="fr-CA" dirty="0">
                <a:latin typeface="Comic Sans MS" panose="030F0702030302020204" pitchFamily="66" charset="0"/>
              </a:rPr>
              <a:t>J’ai un très grand regret de t’avoir offensé parce que tu es infiniment bon et que le péché te déplaît.</a:t>
            </a:r>
          </a:p>
          <a:p>
            <a:r>
              <a:rPr lang="en-CA" dirty="0">
                <a:latin typeface="Comic Sans MS" panose="030F0702030302020204" pitchFamily="66" charset="0"/>
              </a:rPr>
              <a:t>Je </a:t>
            </a:r>
            <a:r>
              <a:rPr lang="en-CA" dirty="0" err="1">
                <a:latin typeface="Comic Sans MS" panose="030F0702030302020204" pitchFamily="66" charset="0"/>
              </a:rPr>
              <a:t>prends</a:t>
            </a:r>
            <a:r>
              <a:rPr lang="en-CA" dirty="0">
                <a:latin typeface="Comic Sans MS" panose="030F0702030302020204" pitchFamily="66" charset="0"/>
              </a:rPr>
              <a:t> la </a:t>
            </a:r>
            <a:r>
              <a:rPr lang="en-CA" dirty="0" err="1">
                <a:latin typeface="Comic Sans MS" panose="030F0702030302020204" pitchFamily="66" charset="0"/>
              </a:rPr>
              <a:t>ferme</a:t>
            </a:r>
            <a:r>
              <a:rPr lang="en-CA" dirty="0">
                <a:latin typeface="Comic Sans MS" panose="030F0702030302020204" pitchFamily="66" charset="0"/>
              </a:rPr>
              <a:t> </a:t>
            </a:r>
            <a:r>
              <a:rPr lang="en-CA" dirty="0" err="1">
                <a:latin typeface="Comic Sans MS" panose="030F0702030302020204" pitchFamily="66" charset="0"/>
              </a:rPr>
              <a:t>résolution</a:t>
            </a:r>
            <a:r>
              <a:rPr lang="en-CA" dirty="0">
                <a:latin typeface="Comic Sans MS" panose="030F0702030302020204" pitchFamily="66" charset="0"/>
              </a:rPr>
              <a:t>, avec le secours de </a:t>
            </a:r>
            <a:r>
              <a:rPr lang="en-CA" dirty="0" err="1">
                <a:latin typeface="Comic Sans MS" panose="030F0702030302020204" pitchFamily="66" charset="0"/>
              </a:rPr>
              <a:t>de</a:t>
            </a:r>
            <a:r>
              <a:rPr lang="en-CA" dirty="0">
                <a:latin typeface="Comic Sans MS" panose="030F0702030302020204" pitchFamily="66" charset="0"/>
              </a:rPr>
              <a:t> ta </a:t>
            </a:r>
            <a:r>
              <a:rPr lang="en-CA" dirty="0" err="1">
                <a:latin typeface="Comic Sans MS" panose="030F0702030302020204" pitchFamily="66" charset="0"/>
              </a:rPr>
              <a:t>sainte</a:t>
            </a:r>
            <a:r>
              <a:rPr lang="en-CA" dirty="0">
                <a:latin typeface="Comic Sans MS" panose="030F0702030302020204" pitchFamily="66" charset="0"/>
              </a:rPr>
              <a:t> grâce, de ne plus </a:t>
            </a:r>
            <a:r>
              <a:rPr lang="en-CA" dirty="0" err="1">
                <a:latin typeface="Comic Sans MS" panose="030F0702030302020204" pitchFamily="66" charset="0"/>
              </a:rPr>
              <a:t>t’offenser</a:t>
            </a:r>
            <a:r>
              <a:rPr lang="en-CA" dirty="0">
                <a:latin typeface="Comic Sans MS" panose="030F0702030302020204" pitchFamily="66" charset="0"/>
              </a:rPr>
              <a:t> et de faire </a:t>
            </a:r>
            <a:r>
              <a:rPr lang="en-CA" dirty="0" err="1">
                <a:latin typeface="Comic Sans MS" panose="030F0702030302020204" pitchFamily="66" charset="0"/>
              </a:rPr>
              <a:t>pénitence</a:t>
            </a:r>
            <a:r>
              <a:rPr lang="en-CA" dirty="0">
                <a:latin typeface="Comic Sans MS" panose="030F0702030302020204" pitchFamily="66" charset="0"/>
              </a:rPr>
              <a:t>. </a:t>
            </a:r>
          </a:p>
        </p:txBody>
      </p:sp>
    </p:spTree>
    <p:extLst>
      <p:ext uri="{BB962C8B-B14F-4D97-AF65-F5344CB8AC3E}">
        <p14:creationId xmlns:p14="http://schemas.microsoft.com/office/powerpoint/2010/main" val="216186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A1061-317B-47B2-A59B-FAAE025E6A91}"/>
              </a:ext>
            </a:extLst>
          </p:cNvPr>
          <p:cNvSpPr>
            <a:spLocks noGrp="1"/>
          </p:cNvSpPr>
          <p:nvPr>
            <p:ph type="title"/>
          </p:nvPr>
        </p:nvSpPr>
        <p:spPr>
          <a:xfrm>
            <a:off x="2551484" y="389504"/>
            <a:ext cx="5971010" cy="864170"/>
          </a:xfrm>
        </p:spPr>
        <p:txBody>
          <a:bodyPr>
            <a:normAutofit/>
          </a:bodyPr>
          <a:lstStyle/>
          <a:p>
            <a:r>
              <a:rPr lang="fr-CA" sz="3600" dirty="0">
                <a:latin typeface="Comic Sans MS" panose="030F0702030302020204" pitchFamily="66" charset="0"/>
              </a:rPr>
              <a:t>Mon coin prière</a:t>
            </a:r>
          </a:p>
        </p:txBody>
      </p:sp>
      <p:pic>
        <p:nvPicPr>
          <p:cNvPr id="6" name="Picture 4" descr="Mon carnet de prières à personnaliser - cartonné - Virginie Aladjidi,  Caroline Pellissier, Collectif, Lucile Ahrweiller - Achat Livre | fnac">
            <a:extLst>
              <a:ext uri="{FF2B5EF4-FFF2-40B4-BE49-F238E27FC236}">
                <a16:creationId xmlns:a16="http://schemas.microsoft.com/office/drawing/2014/main" id="{313BB3AC-5686-4CA1-8E99-C629723764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7779" y="2306023"/>
            <a:ext cx="2141527" cy="296001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B2C5BAA-D9B7-4AF6-A682-3D98D71E9978}"/>
              </a:ext>
            </a:extLst>
          </p:cNvPr>
          <p:cNvSpPr>
            <a:spLocks noGrp="1"/>
          </p:cNvSpPr>
          <p:nvPr>
            <p:ph idx="1"/>
          </p:nvPr>
        </p:nvSpPr>
        <p:spPr>
          <a:xfrm>
            <a:off x="3666558" y="1420427"/>
            <a:ext cx="8229522" cy="5391281"/>
          </a:xfrm>
        </p:spPr>
        <p:txBody>
          <a:bodyPr>
            <a:normAutofit fontScale="77500" lnSpcReduction="20000"/>
          </a:bodyPr>
          <a:lstStyle/>
          <a:p>
            <a:pPr>
              <a:lnSpc>
                <a:spcPct val="100000"/>
              </a:lnSpc>
            </a:pPr>
            <a:r>
              <a:rPr lang="fr-CA" sz="2400" b="1" dirty="0">
                <a:solidFill>
                  <a:schemeClr val="accent1">
                    <a:lumMod val="75000"/>
                  </a:schemeClr>
                </a:solidFill>
                <a:latin typeface="Comic Sans MS" panose="030F0702030302020204" pitchFamily="66" charset="0"/>
              </a:rPr>
              <a:t>Bricolage</a:t>
            </a:r>
            <a:r>
              <a:rPr lang="fr-CA" sz="2400" dirty="0">
                <a:solidFill>
                  <a:schemeClr val="accent1">
                    <a:lumMod val="75000"/>
                  </a:schemeClr>
                </a:solidFill>
                <a:latin typeface="Comic Sans MS" panose="030F0702030302020204" pitchFamily="66" charset="0"/>
              </a:rPr>
              <a:t>:  Je fabrique ou je trouve des objets sacrés pour mon coin prière:  aujourd’hui, je continue mon carnet de prière ! Je pourrais écrire dedans toutes les prières que j’aime, mes paroles préférées de la Bible et ce que tu as envie de dire Dieu.  </a:t>
            </a:r>
          </a:p>
          <a:p>
            <a:pPr marL="0" indent="0">
              <a:lnSpc>
                <a:spcPct val="100000"/>
              </a:lnSpc>
              <a:buNone/>
            </a:pPr>
            <a:r>
              <a:rPr lang="fr-CA" sz="2400" dirty="0">
                <a:solidFill>
                  <a:schemeClr val="accent1">
                    <a:lumMod val="75000"/>
                  </a:schemeClr>
                </a:solidFill>
                <a:latin typeface="Comic Sans MS" panose="030F0702030302020204" pitchFamily="66" charset="0"/>
              </a:rPr>
              <a:t>   </a:t>
            </a:r>
          </a:p>
          <a:p>
            <a:pPr>
              <a:lnSpc>
                <a:spcPct val="100000"/>
              </a:lnSpc>
            </a:pPr>
            <a:r>
              <a:rPr lang="fr-CA" sz="2400" b="1" dirty="0">
                <a:solidFill>
                  <a:schemeClr val="accent1">
                    <a:lumMod val="75000"/>
                  </a:schemeClr>
                </a:solidFill>
                <a:latin typeface="Comic Sans MS" panose="030F0702030302020204" pitchFamily="66" charset="0"/>
              </a:rPr>
              <a:t>Je fabrique mon carnet en mettant ensemble tous tes journaux de catéchèse et continue-le en ajoutant des pages…</a:t>
            </a:r>
          </a:p>
          <a:p>
            <a:pPr>
              <a:lnSpc>
                <a:spcPct val="100000"/>
              </a:lnSpc>
            </a:pPr>
            <a:endParaRPr lang="fr-CA" sz="1000" b="1" dirty="0">
              <a:solidFill>
                <a:schemeClr val="accent1">
                  <a:lumMod val="75000"/>
                </a:schemeClr>
              </a:solidFill>
              <a:latin typeface="Comic Sans MS" panose="030F0702030302020204" pitchFamily="66" charset="0"/>
            </a:endParaRPr>
          </a:p>
          <a:p>
            <a:pPr>
              <a:lnSpc>
                <a:spcPct val="100000"/>
              </a:lnSpc>
            </a:pPr>
            <a:r>
              <a:rPr lang="fr-CA" sz="2400" dirty="0">
                <a:solidFill>
                  <a:schemeClr val="accent1">
                    <a:lumMod val="75000"/>
                  </a:schemeClr>
                </a:solidFill>
                <a:latin typeface="Comic Sans MS" panose="030F0702030302020204" pitchFamily="66" charset="0"/>
              </a:rPr>
              <a:t>Ou Demande à tes parents d’acheter un carnet et personnalise-le !                         </a:t>
            </a:r>
          </a:p>
          <a:p>
            <a:pPr lvl="2">
              <a:lnSpc>
                <a:spcPct val="100000"/>
              </a:lnSpc>
            </a:pPr>
            <a:r>
              <a:rPr lang="fr-CA" sz="2400" b="1" dirty="0">
                <a:solidFill>
                  <a:schemeClr val="accent1">
                    <a:lumMod val="75000"/>
                  </a:schemeClr>
                </a:solidFill>
                <a:latin typeface="Comic Sans MS" panose="030F0702030302020204" pitchFamily="66" charset="0"/>
              </a:rPr>
              <a:t>Tu peux utiliser tes journaux de catéchèse, les découper et les coller dans les premières pages de ton carnet </a:t>
            </a:r>
          </a:p>
          <a:p>
            <a:pPr lvl="2">
              <a:lnSpc>
                <a:spcPct val="100000"/>
              </a:lnSpc>
            </a:pPr>
            <a:r>
              <a:rPr lang="fr-CA" sz="2400" dirty="0">
                <a:solidFill>
                  <a:schemeClr val="accent1">
                    <a:lumMod val="75000"/>
                  </a:schemeClr>
                </a:solidFill>
                <a:latin typeface="Comic Sans MS" panose="030F0702030302020204" pitchFamily="66" charset="0"/>
              </a:rPr>
              <a:t>Trouve des images que tu aimes, imprime-les ou dessine les toi-même… </a:t>
            </a:r>
          </a:p>
          <a:p>
            <a:pPr lvl="2">
              <a:lnSpc>
                <a:spcPct val="100000"/>
              </a:lnSpc>
            </a:pPr>
            <a:r>
              <a:rPr lang="fr-CA" sz="2400" b="1" dirty="0">
                <a:solidFill>
                  <a:schemeClr val="accent1">
                    <a:lumMod val="75000"/>
                  </a:schemeClr>
                </a:solidFill>
                <a:latin typeface="Comic Sans MS" panose="030F0702030302020204" pitchFamily="66" charset="0"/>
              </a:rPr>
              <a:t>Trouve des collants et écris tes paroles préférés !</a:t>
            </a:r>
          </a:p>
          <a:p>
            <a:pPr lvl="2">
              <a:lnSpc>
                <a:spcPct val="100000"/>
              </a:lnSpc>
            </a:pPr>
            <a:endParaRPr lang="fr-CA" sz="2400" dirty="0">
              <a:solidFill>
                <a:schemeClr val="accent1">
                  <a:lumMod val="75000"/>
                </a:schemeClr>
              </a:solidFill>
              <a:latin typeface="Comic Sans MS" panose="030F0702030302020204" pitchFamily="66" charset="0"/>
            </a:endParaRPr>
          </a:p>
          <a:p>
            <a:pPr marL="914400" lvl="2" indent="0">
              <a:lnSpc>
                <a:spcPct val="100000"/>
              </a:lnSpc>
              <a:buNone/>
            </a:pPr>
            <a:endParaRPr lang="fr-CA" sz="2400" dirty="0">
              <a:solidFill>
                <a:schemeClr val="accent1">
                  <a:lumMod val="75000"/>
                </a:schemeClr>
              </a:solidFill>
              <a:latin typeface="Comic Sans MS" panose="030F0702030302020204" pitchFamily="66" charset="0"/>
            </a:endParaRPr>
          </a:p>
          <a:p>
            <a:pPr marL="914400" lvl="2" indent="0">
              <a:lnSpc>
                <a:spcPct val="100000"/>
              </a:lnSpc>
              <a:buNone/>
            </a:pPr>
            <a:r>
              <a:rPr lang="fr-CA" sz="3100" b="1" dirty="0">
                <a:solidFill>
                  <a:schemeClr val="accent1">
                    <a:lumMod val="75000"/>
                  </a:schemeClr>
                </a:solidFill>
                <a:latin typeface="Comic Sans MS" panose="030F0702030302020204" pitchFamily="66" charset="0"/>
              </a:rPr>
              <a:t>À toi de jouer… laisse aller ta créativité !</a:t>
            </a:r>
          </a:p>
          <a:p>
            <a:pPr marL="0" indent="0">
              <a:lnSpc>
                <a:spcPct val="100000"/>
              </a:lnSpc>
              <a:buNone/>
            </a:pPr>
            <a:r>
              <a:rPr lang="fr-CA" sz="2400" dirty="0">
                <a:solidFill>
                  <a:schemeClr val="accent1">
                    <a:lumMod val="75000"/>
                  </a:schemeClr>
                </a:solidFill>
                <a:latin typeface="Comic Sans MS" panose="030F0702030302020204" pitchFamily="66" charset="0"/>
              </a:rPr>
              <a:t>  </a:t>
            </a:r>
          </a:p>
          <a:p>
            <a:pPr>
              <a:lnSpc>
                <a:spcPct val="100000"/>
              </a:lnSpc>
            </a:pPr>
            <a:endParaRPr lang="fr-CA" sz="1100" dirty="0"/>
          </a:p>
          <a:p>
            <a:pPr>
              <a:lnSpc>
                <a:spcPct val="100000"/>
              </a:lnSpc>
            </a:pPr>
            <a:endParaRPr lang="fr-CA" sz="1100" dirty="0"/>
          </a:p>
          <a:p>
            <a:pPr marL="0" indent="0">
              <a:lnSpc>
                <a:spcPct val="100000"/>
              </a:lnSpc>
              <a:buNone/>
            </a:pPr>
            <a:endParaRPr lang="fr-CA" sz="1100" dirty="0"/>
          </a:p>
          <a:p>
            <a:pPr>
              <a:lnSpc>
                <a:spcPct val="100000"/>
              </a:lnSpc>
            </a:pPr>
            <a:endParaRPr lang="fr-CA" sz="1100" dirty="0"/>
          </a:p>
          <a:p>
            <a:pPr>
              <a:lnSpc>
                <a:spcPct val="100000"/>
              </a:lnSpc>
            </a:pPr>
            <a:endParaRPr lang="fr-CA" sz="1100" dirty="0"/>
          </a:p>
          <a:p>
            <a:pPr>
              <a:lnSpc>
                <a:spcPct val="100000"/>
              </a:lnSpc>
            </a:pPr>
            <a:endParaRPr lang="fr-CA" sz="1100" dirty="0"/>
          </a:p>
        </p:txBody>
      </p:sp>
      <p:pic>
        <p:nvPicPr>
          <p:cNvPr id="5" name="Picture 4" descr="La Bible Emoji ou les Saintes Ecritures illustrées avec des émoticônes !">
            <a:extLst>
              <a:ext uri="{FF2B5EF4-FFF2-40B4-BE49-F238E27FC236}">
                <a16:creationId xmlns:a16="http://schemas.microsoft.com/office/drawing/2014/main" id="{EC973D05-9A89-475D-90E9-001AAD329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270" y="222769"/>
            <a:ext cx="2061809" cy="103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70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BE15D-B5A7-45AB-8313-0D91E4E1BB99}"/>
              </a:ext>
            </a:extLst>
          </p:cNvPr>
          <p:cNvSpPr>
            <a:spLocks noGrp="1"/>
          </p:cNvSpPr>
          <p:nvPr>
            <p:ph type="title"/>
          </p:nvPr>
        </p:nvSpPr>
        <p:spPr>
          <a:xfrm>
            <a:off x="1251678" y="374293"/>
            <a:ext cx="10178322" cy="1492132"/>
          </a:xfrm>
        </p:spPr>
        <p:txBody>
          <a:bodyPr/>
          <a:lstStyle/>
          <a:p>
            <a:pPr algn="ctr"/>
            <a:r>
              <a:rPr lang="fr-CA" dirty="0">
                <a:latin typeface="Comic Sans MS" panose="030F0702030302020204" pitchFamily="66" charset="0"/>
              </a:rPr>
              <a:t>Rencontre ZOOM</a:t>
            </a:r>
          </a:p>
        </p:txBody>
      </p:sp>
      <p:sp>
        <p:nvSpPr>
          <p:cNvPr id="3" name="Espace réservé du contenu 2">
            <a:extLst>
              <a:ext uri="{FF2B5EF4-FFF2-40B4-BE49-F238E27FC236}">
                <a16:creationId xmlns:a16="http://schemas.microsoft.com/office/drawing/2014/main" id="{F84A2763-02AE-4002-81BC-E3C23200CAA0}"/>
              </a:ext>
            </a:extLst>
          </p:cNvPr>
          <p:cNvSpPr>
            <a:spLocks noGrp="1"/>
          </p:cNvSpPr>
          <p:nvPr>
            <p:ph idx="1"/>
          </p:nvPr>
        </p:nvSpPr>
        <p:spPr/>
        <p:txBody>
          <a:bodyPr/>
          <a:lstStyle/>
          <a:p>
            <a:r>
              <a:rPr lang="fr-CA" dirty="0"/>
              <a:t>Catéchètes, vous pouvez aussi utiliser gratuitement la plateforme ZOOM pour rencontrer vos jeunes ! </a:t>
            </a:r>
          </a:p>
          <a:p>
            <a:r>
              <a:rPr lang="fr-CA" dirty="0"/>
              <a:t>https://zoom.us/</a:t>
            </a:r>
          </a:p>
        </p:txBody>
      </p:sp>
    </p:spTree>
    <p:extLst>
      <p:ext uri="{BB962C8B-B14F-4D97-AF65-F5344CB8AC3E}">
        <p14:creationId xmlns:p14="http://schemas.microsoft.com/office/powerpoint/2010/main" val="140626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93DCB-F6EB-4BBD-B261-95FAD496B469}"/>
              </a:ext>
            </a:extLst>
          </p:cNvPr>
          <p:cNvSpPr>
            <a:spLocks noGrp="1"/>
          </p:cNvSpPr>
          <p:nvPr>
            <p:ph type="title"/>
          </p:nvPr>
        </p:nvSpPr>
        <p:spPr>
          <a:xfrm>
            <a:off x="161061" y="193433"/>
            <a:ext cx="10178322" cy="1492132"/>
          </a:xfrm>
        </p:spPr>
        <p:txBody>
          <a:bodyPr>
            <a:normAutofit fontScale="90000"/>
          </a:bodyPr>
          <a:lstStyle/>
          <a:p>
            <a:pPr algn="ctr"/>
            <a:r>
              <a:rPr lang="fr-CA" sz="3600" dirty="0">
                <a:solidFill>
                  <a:schemeClr val="accent1">
                    <a:lumMod val="75000"/>
                  </a:schemeClr>
                </a:solidFill>
                <a:latin typeface="Comic Sans MS" panose="030F0702030302020204" pitchFamily="66" charset="0"/>
              </a:rPr>
              <a:t>pour bien participer à la </a:t>
            </a:r>
            <a:br>
              <a:rPr lang="fr-CA" sz="3600" dirty="0">
                <a:solidFill>
                  <a:schemeClr val="accent1">
                    <a:lumMod val="75000"/>
                  </a:schemeClr>
                </a:solidFill>
                <a:latin typeface="Comic Sans MS" panose="030F0702030302020204" pitchFamily="66" charset="0"/>
              </a:rPr>
            </a:br>
            <a:r>
              <a:rPr lang="fr-CA" sz="3600" dirty="0">
                <a:solidFill>
                  <a:schemeClr val="accent1">
                    <a:lumMod val="75000"/>
                  </a:schemeClr>
                </a:solidFill>
                <a:latin typeface="Comic Sans MS" panose="030F0702030302020204" pitchFamily="66" charset="0"/>
              </a:rPr>
              <a:t>catéchèse, cette semaine,</a:t>
            </a:r>
            <a:br>
              <a:rPr lang="fr-CA" sz="3600" dirty="0">
                <a:solidFill>
                  <a:schemeClr val="accent1">
                    <a:lumMod val="75000"/>
                  </a:schemeClr>
                </a:solidFill>
                <a:latin typeface="Comic Sans MS" panose="030F0702030302020204" pitchFamily="66" charset="0"/>
              </a:rPr>
            </a:br>
            <a:r>
              <a:rPr lang="fr-CA" sz="3600" b="1" dirty="0">
                <a:solidFill>
                  <a:schemeClr val="accent1">
                    <a:lumMod val="75000"/>
                  </a:schemeClr>
                </a:solidFill>
                <a:latin typeface="Comic Sans MS" panose="030F0702030302020204" pitchFamily="66" charset="0"/>
              </a:rPr>
              <a:t>tu as besoin</a:t>
            </a:r>
            <a:r>
              <a:rPr lang="fr-CA" sz="3600" dirty="0">
                <a:solidFill>
                  <a:schemeClr val="accent1">
                    <a:lumMod val="75000"/>
                  </a:schemeClr>
                </a:solidFill>
                <a:latin typeface="Comic Sans MS" panose="030F0702030302020204" pitchFamily="66" charset="0"/>
              </a:rPr>
              <a:t>: </a:t>
            </a:r>
            <a:br>
              <a:rPr lang="fr-CA" dirty="0"/>
            </a:br>
            <a:endParaRPr lang="fr-CA" dirty="0"/>
          </a:p>
        </p:txBody>
      </p:sp>
      <p:sp>
        <p:nvSpPr>
          <p:cNvPr id="3" name="Espace réservé du contenu 2">
            <a:extLst>
              <a:ext uri="{FF2B5EF4-FFF2-40B4-BE49-F238E27FC236}">
                <a16:creationId xmlns:a16="http://schemas.microsoft.com/office/drawing/2014/main" id="{F88D0048-9E7E-43B9-A7F6-A41478CAD12E}"/>
              </a:ext>
            </a:extLst>
          </p:cNvPr>
          <p:cNvSpPr>
            <a:spLocks noGrp="1"/>
          </p:cNvSpPr>
          <p:nvPr>
            <p:ph sz="half" idx="1"/>
          </p:nvPr>
        </p:nvSpPr>
        <p:spPr>
          <a:xfrm>
            <a:off x="1146482" y="1926680"/>
            <a:ext cx="4800600" cy="4737887"/>
          </a:xfrm>
        </p:spPr>
        <p:txBody>
          <a:bodyPr>
            <a:normAutofit fontScale="92500" lnSpcReduction="10000"/>
          </a:bodyPr>
          <a:lstStyle/>
          <a:p>
            <a:r>
              <a:rPr lang="fr-CA" sz="3000" b="1" dirty="0"/>
              <a:t>De ta Bible :</a:t>
            </a:r>
          </a:p>
          <a:p>
            <a:r>
              <a:rPr lang="fr-CA" sz="3000" dirty="0"/>
              <a:t>As-tu télécharger l’Application </a:t>
            </a:r>
            <a:r>
              <a:rPr lang="fr-CA" sz="3000" dirty="0">
                <a:hlinkClick r:id="rId2"/>
              </a:rPr>
              <a:t>La Bible App</a:t>
            </a:r>
            <a:r>
              <a:rPr lang="fr-CA" sz="3000" dirty="0"/>
              <a:t> </a:t>
            </a:r>
          </a:p>
          <a:p>
            <a:r>
              <a:rPr lang="fr-CA" sz="3000" dirty="0"/>
              <a:t>Voici la version pour les ordinateurs:  </a:t>
            </a:r>
            <a:r>
              <a:rPr lang="fr-CA" sz="3000" dirty="0">
                <a:hlinkClick r:id="rId3"/>
              </a:rPr>
              <a:t>Histoires bibliques</a:t>
            </a:r>
            <a:endParaRPr lang="fr-CA" sz="3000" dirty="0"/>
          </a:p>
          <a:p>
            <a:pPr marL="0" indent="0">
              <a:buNone/>
            </a:pPr>
            <a:r>
              <a:rPr lang="fr-CA" sz="3000" dirty="0">
                <a:hlinkClick r:id="rId3"/>
              </a:rPr>
              <a:t>https://bibleforchildren.org/languages/french/stories.php</a:t>
            </a:r>
            <a:endParaRPr lang="fr-CA" sz="3000" dirty="0"/>
          </a:p>
          <a:p>
            <a:r>
              <a:rPr lang="fr-CA" sz="3000" dirty="0"/>
              <a:t>Tu peux aussi te servir de ta bible en livre si tu en as une</a:t>
            </a:r>
          </a:p>
          <a:p>
            <a:pPr marL="0" indent="0">
              <a:buNone/>
            </a:pPr>
            <a:endParaRPr lang="fr-CA" sz="3200" dirty="0"/>
          </a:p>
          <a:p>
            <a:pPr marL="0" indent="0">
              <a:buNone/>
            </a:pPr>
            <a:endParaRPr lang="fr-CA" sz="3200" dirty="0"/>
          </a:p>
          <a:p>
            <a:pPr marL="0" indent="0">
              <a:buNone/>
            </a:pPr>
            <a:endParaRPr lang="fr-CA" dirty="0"/>
          </a:p>
          <a:p>
            <a:pPr marL="0" indent="0">
              <a:buNone/>
            </a:pPr>
            <a:endParaRPr lang="fr-CA" dirty="0"/>
          </a:p>
          <a:p>
            <a:pPr marL="0" indent="0">
              <a:buNone/>
            </a:pPr>
            <a:endParaRPr lang="fr-CA" dirty="0"/>
          </a:p>
        </p:txBody>
      </p:sp>
      <p:sp>
        <p:nvSpPr>
          <p:cNvPr id="4" name="Espace réservé du contenu 3">
            <a:extLst>
              <a:ext uri="{FF2B5EF4-FFF2-40B4-BE49-F238E27FC236}">
                <a16:creationId xmlns:a16="http://schemas.microsoft.com/office/drawing/2014/main" id="{2DA3CED2-350C-48D6-8E1E-DFA73D377E08}"/>
              </a:ext>
            </a:extLst>
          </p:cNvPr>
          <p:cNvSpPr>
            <a:spLocks noGrp="1"/>
          </p:cNvSpPr>
          <p:nvPr>
            <p:ph sz="half" idx="2"/>
          </p:nvPr>
        </p:nvSpPr>
        <p:spPr>
          <a:xfrm>
            <a:off x="6096000" y="2507075"/>
            <a:ext cx="5694096" cy="4157492"/>
          </a:xfrm>
        </p:spPr>
        <p:txBody>
          <a:bodyPr>
            <a:noAutofit/>
          </a:bodyPr>
          <a:lstStyle/>
          <a:p>
            <a:r>
              <a:rPr lang="fr-CA" sz="2400" dirty="0"/>
              <a:t>De </a:t>
            </a:r>
            <a:r>
              <a:rPr lang="fr-CA" sz="2400" b="1" dirty="0"/>
              <a:t>ton journal de catéchèse </a:t>
            </a:r>
            <a:r>
              <a:rPr lang="fr-CA" sz="2400" dirty="0"/>
              <a:t>pour écrire tes réponses et des réflexions.</a:t>
            </a:r>
          </a:p>
          <a:p>
            <a:r>
              <a:rPr lang="fr-CA" sz="2400" dirty="0"/>
              <a:t>Télécharge ou Imprime ton journal de catéchèse Ici. </a:t>
            </a:r>
          </a:p>
          <a:p>
            <a:endParaRPr lang="fr-CA" sz="2400" dirty="0"/>
          </a:p>
          <a:p>
            <a:r>
              <a:rPr lang="fr-CA" sz="2400" dirty="0"/>
              <a:t>Es-tu </a:t>
            </a:r>
            <a:r>
              <a:rPr lang="fr-CA" sz="2400" b="1" dirty="0"/>
              <a:t>inscrit</a:t>
            </a:r>
            <a:r>
              <a:rPr lang="fr-CA" sz="2400" dirty="0"/>
              <a:t> gratuitement sur le site web </a:t>
            </a:r>
            <a:r>
              <a:rPr lang="fr-CA" sz="2400" dirty="0" err="1"/>
              <a:t>Théobule</a:t>
            </a:r>
            <a:r>
              <a:rPr lang="fr-CA" sz="2400" dirty="0"/>
              <a:t> pour regarder les vidéos: </a:t>
            </a:r>
          </a:p>
          <a:p>
            <a:pPr marL="0" indent="0">
              <a:buNone/>
            </a:pPr>
            <a:r>
              <a:rPr lang="fr-CA" sz="2400" dirty="0">
                <a:hlinkClick r:id="rId4"/>
              </a:rPr>
              <a:t>Site web </a:t>
            </a:r>
            <a:r>
              <a:rPr lang="fr-CA" sz="2400" dirty="0" err="1">
                <a:hlinkClick r:id="rId4"/>
              </a:rPr>
              <a:t>Théobule</a:t>
            </a:r>
            <a:endParaRPr lang="fr-CA" sz="2400" dirty="0"/>
          </a:p>
          <a:p>
            <a:pPr marL="0" indent="0">
              <a:buNone/>
            </a:pPr>
            <a:r>
              <a:rPr lang="fr-CA" sz="2400" dirty="0"/>
              <a:t>Ou  </a:t>
            </a:r>
            <a:r>
              <a:rPr lang="fr-CA" sz="2400" dirty="0">
                <a:hlinkClick r:id="rId4"/>
              </a:rPr>
              <a:t>https://www.theobule.org/bapteme</a:t>
            </a:r>
            <a:endParaRPr lang="fr-CA" sz="2400" dirty="0"/>
          </a:p>
        </p:txBody>
      </p:sp>
      <p:pic>
        <p:nvPicPr>
          <p:cNvPr id="2050" name="Picture 2" descr="La Bible pour les enfants avec une application à télécharger">
            <a:extLst>
              <a:ext uri="{FF2B5EF4-FFF2-40B4-BE49-F238E27FC236}">
                <a16:creationId xmlns:a16="http://schemas.microsoft.com/office/drawing/2014/main" id="{C248967A-5838-4ED3-BB74-63A9C6D59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920" y="-169932"/>
            <a:ext cx="2677006" cy="267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69219" y="197357"/>
            <a:ext cx="10178322" cy="1475899"/>
          </a:xfrm>
        </p:spPr>
        <p:txBody>
          <a:bodyPr>
            <a:normAutofit/>
          </a:bodyPr>
          <a:lstStyle/>
          <a:p>
            <a:pPr algn="ctr"/>
            <a:r>
              <a:rPr lang="fr-CA" sz="3200" b="1" dirty="0">
                <a:latin typeface="Comic Sans MS" panose="030F0702030302020204" pitchFamily="66" charset="0"/>
              </a:rPr>
              <a:t>Dieu te pardonne 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557200"/>
            <a:ext cx="10928411" cy="5300800"/>
          </a:xfrm>
        </p:spPr>
        <p:txBody>
          <a:bodyPr>
            <a:normAutofit fontScale="92500" lnSpcReduction="10000"/>
          </a:bodyPr>
          <a:lstStyle/>
          <a:p>
            <a:pPr marL="0" indent="0">
              <a:buNone/>
            </a:pPr>
            <a:r>
              <a:rPr lang="fr-CA" sz="2400" b="1" dirty="0">
                <a:solidFill>
                  <a:schemeClr val="accent1">
                    <a:lumMod val="75000"/>
                  </a:schemeClr>
                </a:solidFill>
                <a:latin typeface="Comic Sans MS" panose="030F0702030302020204" pitchFamily="66" charset="0"/>
              </a:rPr>
              <a:t>On commence par vivre une expérience avec la personne qui t’accompagne…</a:t>
            </a:r>
          </a:p>
          <a:p>
            <a:pPr marL="0" indent="0">
              <a:buNone/>
            </a:pPr>
            <a:endParaRPr lang="fr-CA" sz="900" b="1"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Demande à la personne qui t’accompagne de créer une ambiance calme. Vous pouvez vous mettre dans ton coin prière, allumer une chandelle. Trouve aussi une petite roche à la maison. </a:t>
            </a:r>
          </a:p>
          <a:p>
            <a:pPr marL="1241425" indent="-342900"/>
            <a:r>
              <a:rPr lang="fr-CA" sz="2400" dirty="0">
                <a:solidFill>
                  <a:schemeClr val="accent1">
                    <a:lumMod val="75000"/>
                  </a:schemeClr>
                </a:solidFill>
                <a:latin typeface="Comic Sans MS" panose="030F0702030302020204" pitchFamily="66" charset="0"/>
              </a:rPr>
              <a:t>Tu peux mettre une musique douce: </a:t>
            </a:r>
            <a:r>
              <a:rPr lang="fr-CA" sz="2400" dirty="0">
                <a:solidFill>
                  <a:schemeClr val="accent1">
                    <a:lumMod val="75000"/>
                  </a:schemeClr>
                </a:solidFill>
                <a:latin typeface="Comic Sans MS" panose="030F0702030302020204" pitchFamily="66" charset="0"/>
                <a:hlinkClick r:id="rId2"/>
              </a:rPr>
              <a:t>ici</a:t>
            </a:r>
            <a:endParaRPr lang="fr-CA" sz="2400" dirty="0">
              <a:solidFill>
                <a:schemeClr val="accent1">
                  <a:lumMod val="75000"/>
                </a:schemeClr>
              </a:solidFill>
              <a:latin typeface="Comic Sans MS" panose="030F0702030302020204" pitchFamily="66" charset="0"/>
            </a:endParaRPr>
          </a:p>
          <a:p>
            <a:pPr marL="1241425" indent="-342900"/>
            <a:r>
              <a:rPr lang="fr-CA" sz="2400" b="1" dirty="0">
                <a:solidFill>
                  <a:schemeClr val="accent1">
                    <a:lumMod val="75000"/>
                  </a:schemeClr>
                </a:solidFill>
                <a:latin typeface="Comic Sans MS" panose="030F0702030302020204" pitchFamily="66" charset="0"/>
              </a:rPr>
              <a:t>Rappelle-toi que Jésus est présent avec toi</a:t>
            </a:r>
            <a:r>
              <a:rPr lang="fr-CA" sz="2400" dirty="0">
                <a:solidFill>
                  <a:schemeClr val="accent1">
                    <a:lumMod val="75000"/>
                  </a:schemeClr>
                </a:solidFill>
                <a:latin typeface="Comic Sans MS" panose="030F0702030302020204" pitchFamily="66" charset="0"/>
              </a:rPr>
              <a:t>. </a:t>
            </a:r>
          </a:p>
          <a:p>
            <a:pPr marL="1241425" indent="-342900"/>
            <a:r>
              <a:rPr lang="fr-CA" sz="2400" dirty="0">
                <a:solidFill>
                  <a:schemeClr val="accent1">
                    <a:lumMod val="75000"/>
                  </a:schemeClr>
                </a:solidFill>
                <a:latin typeface="Comic Sans MS" panose="030F0702030302020204" pitchFamily="66" charset="0"/>
              </a:rPr>
              <a:t>Maintenant, pense à une chose ou à la dernière chose difficile que tu as vécue. Ça peut être un évènement, une chicane, quelque chose de blessant. Tu peux fermer les yeux, en écoutant la musique.  </a:t>
            </a:r>
          </a:p>
          <a:p>
            <a:pPr marL="1241425" indent="-342900"/>
            <a:r>
              <a:rPr lang="fr-CA" sz="2400" dirty="0">
                <a:solidFill>
                  <a:schemeClr val="accent1">
                    <a:lumMod val="75000"/>
                  </a:schemeClr>
                </a:solidFill>
                <a:latin typeface="Comic Sans MS" panose="030F0702030302020204" pitchFamily="66" charset="0"/>
              </a:rPr>
              <a:t>Prends ta roche : cette roche représente cette chose difficile. </a:t>
            </a:r>
            <a:r>
              <a:rPr lang="fr-CA" sz="2400" dirty="0" err="1">
                <a:solidFill>
                  <a:schemeClr val="accent1">
                    <a:lumMod val="75000"/>
                  </a:schemeClr>
                </a:solidFill>
                <a:latin typeface="Comic Sans MS" panose="030F0702030302020204" pitchFamily="66" charset="0"/>
              </a:rPr>
              <a:t>Garde-la</a:t>
            </a:r>
            <a:r>
              <a:rPr lang="fr-CA" sz="2400" dirty="0">
                <a:solidFill>
                  <a:schemeClr val="accent1">
                    <a:lumMod val="75000"/>
                  </a:schemeClr>
                </a:solidFill>
                <a:latin typeface="Comic Sans MS" panose="030F0702030302020204" pitchFamily="66" charset="0"/>
              </a:rPr>
              <a:t> précieusement.  </a:t>
            </a:r>
          </a:p>
          <a:p>
            <a:pPr marL="1241425" indent="-342900"/>
            <a:r>
              <a:rPr lang="fr-CA" sz="2400" dirty="0">
                <a:solidFill>
                  <a:schemeClr val="accent1">
                    <a:lumMod val="75000"/>
                  </a:schemeClr>
                </a:solidFill>
                <a:latin typeface="Comic Sans MS" panose="030F0702030302020204" pitchFamily="66" charset="0"/>
              </a:rPr>
              <a:t>Si tu veux, tu peux écrire dans ton journal ou discuter avec la personne qui t’accompagne de cette chose difficile. </a:t>
            </a: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29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35550" y="303363"/>
            <a:ext cx="10178322" cy="1492132"/>
          </a:xfrm>
        </p:spPr>
        <p:txBody>
          <a:bodyPr>
            <a:normAutofit/>
          </a:bodyPr>
          <a:lstStyle/>
          <a:p>
            <a:pPr algn="ctr"/>
            <a:r>
              <a:rPr lang="fr-CA" sz="3200" b="1" dirty="0">
                <a:latin typeface="Comic Sans MS" panose="030F0702030302020204" pitchFamily="66" charset="0"/>
              </a:rPr>
              <a:t>Dieu te pardonne parce qu’il   t’aime ! </a:t>
            </a:r>
            <a:r>
              <a:rPr lang="fr-CA" sz="1600" b="1" dirty="0">
                <a:latin typeface="Comic Sans MS" panose="030F0702030302020204" pitchFamily="66" charset="0"/>
              </a:rPr>
              <a:t>(suite)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57601" y="1758581"/>
            <a:ext cx="10731945" cy="4796056"/>
          </a:xfrm>
        </p:spPr>
        <p:txBody>
          <a:bodyPr>
            <a:normAutofit/>
          </a:bodyPr>
          <a:lstStyle/>
          <a:p>
            <a:pPr marL="0" indent="0">
              <a:buNone/>
            </a:pPr>
            <a:r>
              <a:rPr lang="fr-CA" sz="2400" dirty="0">
                <a:solidFill>
                  <a:schemeClr val="accent1">
                    <a:lumMod val="75000"/>
                  </a:schemeClr>
                </a:solidFill>
                <a:latin typeface="Comic Sans MS" panose="030F0702030302020204" pitchFamily="66" charset="0"/>
              </a:rPr>
              <a:t>Ce que nous venons de faire, c’est la première étape de ton examen de conscience. </a:t>
            </a:r>
          </a:p>
          <a:p>
            <a:pPr marL="0" indent="0" algn="ctr">
              <a:buNone/>
            </a:pPr>
            <a:r>
              <a:rPr lang="fr-CA" sz="2400" b="1" dirty="0">
                <a:solidFill>
                  <a:schemeClr val="accent1">
                    <a:lumMod val="75000"/>
                  </a:schemeClr>
                </a:solidFill>
                <a:latin typeface="Comic Sans MS" panose="030F0702030302020204" pitchFamily="66" charset="0"/>
              </a:rPr>
              <a:t>C’est quoi un examen de conscience ???</a:t>
            </a:r>
          </a:p>
          <a:p>
            <a:pPr marL="0" indent="0" algn="ctr">
              <a:buNone/>
            </a:pPr>
            <a:endParaRPr lang="fr-CA" sz="2400" b="1"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Un examen de conscience, c’est une prière spéciale pendant laquelle tu </a:t>
            </a:r>
            <a:r>
              <a:rPr lang="fr-CA" sz="2400" b="1" u="sng" dirty="0">
                <a:solidFill>
                  <a:schemeClr val="accent1">
                    <a:lumMod val="75000"/>
                  </a:schemeClr>
                </a:solidFill>
                <a:latin typeface="Comic Sans MS" panose="030F0702030302020204" pitchFamily="66" charset="0"/>
              </a:rPr>
              <a:t>examines, c’est-à-dire que tu</a:t>
            </a:r>
            <a:r>
              <a:rPr lang="fr-CA" sz="2400" b="1" dirty="0">
                <a:solidFill>
                  <a:schemeClr val="accent1">
                    <a:lumMod val="75000"/>
                  </a:schemeClr>
                </a:solidFill>
                <a:latin typeface="Comic Sans MS" panose="030F0702030302020204" pitchFamily="66" charset="0"/>
              </a:rPr>
              <a:t> </a:t>
            </a:r>
            <a:r>
              <a:rPr lang="fr-CA" sz="2400" dirty="0">
                <a:solidFill>
                  <a:schemeClr val="accent1">
                    <a:lumMod val="75000"/>
                  </a:schemeClr>
                </a:solidFill>
                <a:latin typeface="Comic Sans MS" panose="030F0702030302020204" pitchFamily="66" charset="0"/>
              </a:rPr>
              <a:t>penses à, ta </a:t>
            </a:r>
            <a:r>
              <a:rPr lang="fr-CA" sz="2400" b="1" dirty="0">
                <a:solidFill>
                  <a:schemeClr val="accent1">
                    <a:lumMod val="75000"/>
                  </a:schemeClr>
                </a:solidFill>
                <a:latin typeface="Comic Sans MS" panose="030F0702030302020204" pitchFamily="66" charset="0"/>
              </a:rPr>
              <a:t>conscience, c’est-à-dire </a:t>
            </a:r>
            <a:r>
              <a:rPr lang="fr-CA" sz="2400" dirty="0">
                <a:solidFill>
                  <a:schemeClr val="accent1">
                    <a:lumMod val="75000"/>
                  </a:schemeClr>
                </a:solidFill>
                <a:latin typeface="Comic Sans MS" panose="030F0702030302020204" pitchFamily="66" charset="0"/>
              </a:rPr>
              <a:t>ton comportement dans tes relations</a:t>
            </a:r>
            <a:r>
              <a:rPr lang="fr-CA" sz="2400" b="1" dirty="0">
                <a:solidFill>
                  <a:schemeClr val="accent1">
                    <a:lumMod val="75000"/>
                  </a:schemeClr>
                </a:solidFill>
                <a:latin typeface="Comic Sans MS" panose="030F0702030302020204" pitchFamily="66" charset="0"/>
              </a:rPr>
              <a:t>:</a:t>
            </a:r>
          </a:p>
          <a:p>
            <a:pPr lvl="8" algn="just">
              <a:buFontTx/>
              <a:buChar char="-"/>
            </a:pPr>
            <a:r>
              <a:rPr lang="fr-CA" sz="2400" b="1" dirty="0">
                <a:solidFill>
                  <a:schemeClr val="accent1">
                    <a:lumMod val="75000"/>
                  </a:schemeClr>
                </a:solidFill>
                <a:latin typeface="Comic Sans MS" panose="030F0702030302020204" pitchFamily="66" charset="0"/>
              </a:rPr>
              <a:t>Avec toi-même</a:t>
            </a:r>
          </a:p>
          <a:p>
            <a:pPr lvl="8" algn="just">
              <a:buFontTx/>
              <a:buChar char="-"/>
            </a:pPr>
            <a:r>
              <a:rPr lang="fr-CA" sz="2400" b="1" dirty="0">
                <a:solidFill>
                  <a:schemeClr val="accent1">
                    <a:lumMod val="75000"/>
                  </a:schemeClr>
                </a:solidFill>
                <a:latin typeface="Comic Sans MS" panose="030F0702030302020204" pitchFamily="66" charset="0"/>
              </a:rPr>
              <a:t>Avec Dieu</a:t>
            </a:r>
          </a:p>
          <a:p>
            <a:pPr lvl="8" algn="just">
              <a:buFontTx/>
              <a:buChar char="-"/>
            </a:pPr>
            <a:r>
              <a:rPr lang="fr-CA" sz="2400" b="1" dirty="0">
                <a:solidFill>
                  <a:schemeClr val="accent1">
                    <a:lumMod val="75000"/>
                  </a:schemeClr>
                </a:solidFill>
                <a:latin typeface="Comic Sans MS" panose="030F0702030302020204" pitchFamily="66" charset="0"/>
              </a:rPr>
              <a:t>Avec les autres</a:t>
            </a: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1868"/>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CBEA83C-49EE-4099-ADAE-872EBFB4C9E3}"/>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65253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00306" y="224884"/>
            <a:ext cx="10178322" cy="1492132"/>
          </a:xfrm>
        </p:spPr>
        <p:txBody>
          <a:bodyPr>
            <a:normAutofit/>
          </a:bodyPr>
          <a:lstStyle/>
          <a:p>
            <a:pPr algn="ctr"/>
            <a:r>
              <a:rPr lang="fr-CA" sz="3200" b="1" dirty="0">
                <a:latin typeface="Comic Sans MS" panose="030F0702030302020204" pitchFamily="66" charset="0"/>
              </a:rPr>
              <a:t>L’histoire biblique de</a:t>
            </a:r>
            <a:br>
              <a:rPr lang="fr-CA" sz="3200" b="1" dirty="0">
                <a:latin typeface="Comic Sans MS" panose="030F0702030302020204" pitchFamily="66" charset="0"/>
              </a:rPr>
            </a:br>
            <a:r>
              <a:rPr lang="fr-CA" sz="3200" b="1" dirty="0">
                <a:latin typeface="Comic Sans MS" panose="030F0702030302020204" pitchFamily="66" charset="0"/>
              </a:rPr>
              <a:t>La brebis perdue</a:t>
            </a:r>
            <a:endParaRPr lang="fr-CA" sz="16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113212" y="2373963"/>
            <a:ext cx="10782865" cy="3432033"/>
          </a:xfrm>
        </p:spPr>
        <p:txBody>
          <a:bodyPr>
            <a:normAutofit fontScale="92500"/>
          </a:bodyPr>
          <a:lstStyle/>
          <a:p>
            <a:pPr marL="0" indent="0">
              <a:buNone/>
            </a:pPr>
            <a:r>
              <a:rPr lang="fr-CA" sz="2400" b="1" dirty="0">
                <a:solidFill>
                  <a:schemeClr val="accent1">
                    <a:lumMod val="75000"/>
                  </a:schemeClr>
                </a:solidFill>
                <a:latin typeface="Comic Sans MS" panose="030F0702030302020204" pitchFamily="66" charset="0"/>
              </a:rPr>
              <a:t>Jésus a raconté une histoire à propos d’une brebis perdue.    </a:t>
            </a:r>
          </a:p>
          <a:p>
            <a:pPr marL="0" indent="0">
              <a:buNone/>
            </a:pPr>
            <a:r>
              <a:rPr lang="fr-CA" sz="2400" b="1" dirty="0">
                <a:solidFill>
                  <a:schemeClr val="accent1">
                    <a:lumMod val="75000"/>
                  </a:schemeClr>
                </a:solidFill>
                <a:latin typeface="Comic Sans MS" panose="030F0702030302020204" pitchFamily="66" charset="0"/>
              </a:rPr>
              <a:t>Lis-là dans ta Bible, puis Écoute-là dans la vidéo :</a:t>
            </a:r>
          </a:p>
          <a:p>
            <a:pPr marL="0" indent="0">
              <a:buNone/>
            </a:pPr>
            <a:endParaRPr lang="fr-CA" sz="2400" b="1" dirty="0">
              <a:solidFill>
                <a:schemeClr val="accent1">
                  <a:lumMod val="75000"/>
                </a:schemeClr>
              </a:solidFill>
              <a:latin typeface="Comic Sans MS" panose="030F0702030302020204" pitchFamily="66" charset="0"/>
            </a:endParaRPr>
          </a:p>
          <a:p>
            <a:pPr marL="1241425" indent="-342900"/>
            <a:r>
              <a:rPr lang="fr-FR" sz="2400" dirty="0">
                <a:solidFill>
                  <a:schemeClr val="accent1">
                    <a:lumMod val="75000"/>
                  </a:schemeClr>
                </a:solidFill>
                <a:latin typeface="Comic Sans MS" panose="030F0702030302020204" pitchFamily="66" charset="0"/>
              </a:rPr>
              <a:t>Cherche dans ta bible le texte dans l’évangile de Luc, chapitre 15, lignes 3 à 7.</a:t>
            </a:r>
          </a:p>
          <a:p>
            <a:pPr marL="1241425" indent="-342900"/>
            <a:r>
              <a:rPr lang="fr-FR" sz="2400" dirty="0">
                <a:solidFill>
                  <a:schemeClr val="accent1">
                    <a:lumMod val="75000"/>
                  </a:schemeClr>
                </a:solidFill>
                <a:latin typeface="Comic Sans MS" panose="030F0702030302020204" pitchFamily="66" charset="0"/>
              </a:rPr>
              <a:t>Et écoute </a:t>
            </a:r>
            <a:r>
              <a:rPr lang="fr-FR" sz="2400" dirty="0">
                <a:solidFill>
                  <a:schemeClr val="accent1">
                    <a:lumMod val="75000"/>
                  </a:schemeClr>
                </a:solidFill>
                <a:latin typeface="Comic Sans MS" panose="030F0702030302020204" pitchFamily="66" charset="0"/>
                <a:hlinkClick r:id="rId2"/>
              </a:rPr>
              <a:t>l’histoire de la brebis perdue</a:t>
            </a:r>
            <a:r>
              <a:rPr lang="fr-FR" sz="2400" dirty="0">
                <a:solidFill>
                  <a:schemeClr val="accent1">
                    <a:lumMod val="75000"/>
                  </a:schemeClr>
                </a:solidFill>
                <a:latin typeface="Comic Sans MS" panose="030F0702030302020204" pitchFamily="66" charset="0"/>
              </a:rPr>
              <a:t>, racontée dans cette vidéo</a:t>
            </a:r>
          </a:p>
          <a:p>
            <a:pPr marL="898525" indent="0">
              <a:buNone/>
            </a:pPr>
            <a:r>
              <a:rPr lang="fr-CA" sz="2400" dirty="0">
                <a:solidFill>
                  <a:schemeClr val="accent1">
                    <a:lumMod val="75000"/>
                  </a:schemeClr>
                </a:solidFill>
                <a:latin typeface="Comic Sans MS" panose="030F0702030302020204" pitchFamily="66" charset="0"/>
              </a:rPr>
              <a:t>   </a:t>
            </a: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8414" y="0"/>
            <a:ext cx="2200428" cy="110021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0B5B12B-F056-44E3-9237-54930505568C}"/>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427242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201989" y="231773"/>
            <a:ext cx="8287710" cy="1068849"/>
          </a:xfrm>
        </p:spPr>
        <p:txBody>
          <a:bodyPr>
            <a:normAutofit fontScale="90000"/>
          </a:bodyPr>
          <a:lstStyle/>
          <a:p>
            <a:pPr algn="ctr"/>
            <a:r>
              <a:rPr lang="fr-CA" sz="3200" b="1" dirty="0">
                <a:latin typeface="Comic Sans MS" panose="030F0702030302020204" pitchFamily="66" charset="0"/>
              </a:rPr>
              <a:t>Comment comprends-tu cette histoire ?</a:t>
            </a:r>
            <a:br>
              <a:rPr lang="fr-CA" sz="3200" b="1" dirty="0">
                <a:latin typeface="Comic Sans MS" panose="030F0702030302020204" pitchFamily="66" charset="0"/>
              </a:rPr>
            </a:br>
            <a:br>
              <a:rPr lang="fr-CA" sz="3200" b="1" dirty="0">
                <a:latin typeface="Comic Sans MS" panose="030F0702030302020204" pitchFamily="66" charset="0"/>
              </a:rPr>
            </a:br>
            <a:br>
              <a:rPr lang="fr-CA" sz="3200" dirty="0">
                <a:latin typeface="Comic Sans MS" panose="030F0702030302020204" pitchFamily="66" charset="0"/>
              </a:rPr>
            </a:br>
            <a:r>
              <a:rPr lang="fr-CA" sz="3200" dirty="0">
                <a:latin typeface="Comic Sans MS" panose="030F0702030302020204" pitchFamily="66" charset="0"/>
              </a:rPr>
              <a:t> </a:t>
            </a:r>
            <a:br>
              <a:rPr lang="fr-CA" sz="3200" dirty="0">
                <a:latin typeface="Comic Sans MS" panose="030F0702030302020204" pitchFamily="66" charset="0"/>
              </a:rPr>
            </a:br>
            <a:br>
              <a:rPr lang="fr-CA" sz="3200" dirty="0">
                <a:latin typeface="Comic Sans MS" panose="030F0702030302020204" pitchFamily="66" charset="0"/>
              </a:rPr>
            </a:br>
            <a:br>
              <a:rPr lang="fr-CA" sz="3200" dirty="0">
                <a:latin typeface="Comic Sans MS" panose="030F0702030302020204" pitchFamily="66" charset="0"/>
              </a:rPr>
            </a:br>
            <a:br>
              <a:rPr lang="fr-CA" sz="3200" dirty="0">
                <a:latin typeface="Comic Sans MS" panose="030F0702030302020204" pitchFamily="66" charset="0"/>
              </a:rPr>
            </a:br>
            <a:br>
              <a:rPr lang="fr-CA" sz="3200" dirty="0">
                <a:latin typeface="Comic Sans MS" panose="030F0702030302020204" pitchFamily="66" charset="0"/>
              </a:rPr>
            </a:br>
            <a:br>
              <a:rPr lang="fr-CA" sz="3200" dirty="0">
                <a:latin typeface="Comic Sans MS" panose="030F0702030302020204" pitchFamily="66" charset="0"/>
              </a:rPr>
            </a:br>
            <a:br>
              <a:rPr lang="fr-CA" sz="3200" dirty="0">
                <a:latin typeface="Comic Sans MS" panose="030F0702030302020204" pitchFamily="66" charset="0"/>
              </a:rPr>
            </a:br>
            <a:endParaRPr lang="fr-CA" sz="2000"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118586" y="2334827"/>
            <a:ext cx="10986454" cy="4291400"/>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Maintenant, regarde comment d’autres enfants en parlent:</a:t>
            </a:r>
          </a:p>
          <a:p>
            <a:pPr marL="0" indent="0">
              <a:buNone/>
            </a:pPr>
            <a:endParaRPr lang="fr-CA" sz="2400" b="1" dirty="0">
              <a:solidFill>
                <a:schemeClr val="accent1">
                  <a:lumMod val="75000"/>
                </a:schemeClr>
              </a:solidFill>
              <a:latin typeface="Comic Sans MS" panose="030F0702030302020204" pitchFamily="66" charset="0"/>
            </a:endParaRPr>
          </a:p>
          <a:p>
            <a:pPr marL="0" indent="0">
              <a:buNone/>
            </a:pPr>
            <a:r>
              <a:rPr lang="fr-CA" sz="2400" b="1" dirty="0">
                <a:solidFill>
                  <a:schemeClr val="accent1">
                    <a:lumMod val="75000"/>
                  </a:schemeClr>
                </a:solidFill>
                <a:latin typeface="Comic Sans MS" panose="030F0702030302020204" pitchFamily="66" charset="0"/>
                <a:hlinkClick r:id="rId2"/>
              </a:rPr>
              <a:t>Ethan et la brebis perdue</a:t>
            </a:r>
            <a:endParaRPr lang="fr-CA" sz="2400" b="1" dirty="0">
              <a:solidFill>
                <a:schemeClr val="accent1">
                  <a:lumMod val="75000"/>
                </a:schemeClr>
              </a:solidFill>
              <a:latin typeface="Comic Sans MS" panose="030F0702030302020204" pitchFamily="66" charset="0"/>
            </a:endParaRPr>
          </a:p>
          <a:p>
            <a:pPr marL="0" indent="0">
              <a:buNone/>
            </a:pPr>
            <a:endParaRPr lang="fr-FR" sz="2400" b="1" dirty="0">
              <a:solidFill>
                <a:schemeClr val="accent1">
                  <a:lumMod val="75000"/>
                </a:schemeClr>
              </a:solidFill>
              <a:latin typeface="Comic Sans MS" panose="030F0702030302020204" pitchFamily="66" charset="0"/>
            </a:endParaRPr>
          </a:p>
          <a:p>
            <a:pPr marL="0" indent="0">
              <a:buNone/>
            </a:pPr>
            <a:r>
              <a:rPr lang="fr-CA" sz="2400" b="1" dirty="0">
                <a:solidFill>
                  <a:schemeClr val="accent1">
                    <a:lumMod val="75000"/>
                  </a:schemeClr>
                </a:solidFill>
                <a:latin typeface="Comic Sans MS" panose="030F0702030302020204" pitchFamily="66" charset="0"/>
              </a:rPr>
              <a:t>À ton tour, explique à la personne qui t’accompagne comment tu comprends cette histoire et écrit un résumé dans ton journal de catéchèse.</a:t>
            </a:r>
            <a:endParaRPr lang="fr-FR" sz="2400" b="1" dirty="0">
              <a:solidFill>
                <a:schemeClr val="accent1">
                  <a:lumMod val="75000"/>
                </a:schemeClr>
              </a:solidFill>
              <a:latin typeface="Comic Sans MS" panose="030F0702030302020204" pitchFamily="66" charset="0"/>
            </a:endParaRPr>
          </a:p>
          <a:p>
            <a:endParaRPr lang="fr-FR" sz="2400" b="1"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056408EB-9BCB-4B95-AAE6-3889EB0A02CC}"/>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352127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58788" y="422601"/>
            <a:ext cx="8363655" cy="1492132"/>
          </a:xfrm>
        </p:spPr>
        <p:txBody>
          <a:bodyPr>
            <a:normAutofit/>
          </a:bodyPr>
          <a:lstStyle/>
          <a:p>
            <a:pPr algn="ctr"/>
            <a:r>
              <a:rPr lang="fr-CA" sz="3200" b="1" dirty="0">
                <a:latin typeface="Comic Sans MS" panose="030F0702030302020204" pitchFamily="66" charset="0"/>
              </a:rPr>
              <a:t>Dieu te pardonne parce qu’il   t’aime ! </a:t>
            </a:r>
            <a:r>
              <a:rPr lang="fr-CA" sz="1600" b="1" dirty="0">
                <a:latin typeface="Comic Sans MS" panose="030F0702030302020204" pitchFamily="66" charset="0"/>
              </a:rPr>
              <a:t>(suite)</a:t>
            </a:r>
            <a:endParaRPr lang="fr-CA" sz="20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7" y="1940884"/>
            <a:ext cx="10932793" cy="5150831"/>
          </a:xfrm>
        </p:spPr>
        <p:txBody>
          <a:bodyPr>
            <a:normAutofit fontScale="32500" lnSpcReduction="20000"/>
          </a:bodyPr>
          <a:lstStyle/>
          <a:p>
            <a:pPr marL="0" indent="0">
              <a:buNone/>
            </a:pPr>
            <a:r>
              <a:rPr lang="fr-CA" sz="6200" dirty="0">
                <a:solidFill>
                  <a:schemeClr val="accent1">
                    <a:lumMod val="75000"/>
                  </a:schemeClr>
                </a:solidFill>
                <a:latin typeface="Comic Sans MS" panose="030F0702030302020204" pitchFamily="66" charset="0"/>
              </a:rPr>
              <a:t>L’histoire du Fils prodigue et de la Brebis perdue nous montre que Dieu nous aime toujours même si, parfois, nous ne sommes pas très gentil, que nous faisons des méchancetés, des bêtises. </a:t>
            </a:r>
          </a:p>
          <a:p>
            <a:pPr marL="0" indent="0">
              <a:buNone/>
            </a:pPr>
            <a:endParaRPr lang="fr-CA" sz="6200" dirty="0">
              <a:solidFill>
                <a:schemeClr val="accent1">
                  <a:lumMod val="75000"/>
                </a:schemeClr>
              </a:solidFill>
              <a:latin typeface="Comic Sans MS" panose="030F0702030302020204" pitchFamily="66" charset="0"/>
            </a:endParaRPr>
          </a:p>
          <a:p>
            <a:pPr marL="0" indent="0">
              <a:buNone/>
            </a:pPr>
            <a:r>
              <a:rPr lang="fr-CA" sz="6200" b="1" dirty="0">
                <a:solidFill>
                  <a:schemeClr val="accent1">
                    <a:lumMod val="75000"/>
                  </a:schemeClr>
                </a:solidFill>
                <a:latin typeface="Comic Sans MS" panose="030F0702030302020204" pitchFamily="66" charset="0"/>
              </a:rPr>
              <a:t>Souviens-toi, à la dernière catéchèse, on s’était dit: quand on a le cœur triste parce qu’on s’est chicané ou que l’on a pas été gentil, il y a plusieurs moyens de se sentir mieux :</a:t>
            </a:r>
          </a:p>
          <a:p>
            <a:pPr marL="1241425" indent="-342900"/>
            <a:r>
              <a:rPr lang="fr-CA" sz="6200" dirty="0">
                <a:solidFill>
                  <a:schemeClr val="accent1">
                    <a:lumMod val="75000"/>
                  </a:schemeClr>
                </a:solidFill>
                <a:latin typeface="Comic Sans MS" panose="030F0702030302020204" pitchFamily="66" charset="0"/>
              </a:rPr>
              <a:t>Tu peux essayer de te </a:t>
            </a:r>
            <a:r>
              <a:rPr lang="fr-CA" sz="6200" b="1" dirty="0">
                <a:solidFill>
                  <a:schemeClr val="accent1">
                    <a:lumMod val="75000"/>
                  </a:schemeClr>
                </a:solidFill>
                <a:latin typeface="Comic Sans MS" panose="030F0702030302020204" pitchFamily="66" charset="0"/>
              </a:rPr>
              <a:t>réconcilier</a:t>
            </a:r>
            <a:r>
              <a:rPr lang="fr-CA" sz="6200" dirty="0">
                <a:solidFill>
                  <a:schemeClr val="accent1">
                    <a:lumMod val="75000"/>
                  </a:schemeClr>
                </a:solidFill>
                <a:latin typeface="Comic Sans MS" panose="030F0702030302020204" pitchFamily="66" charset="0"/>
              </a:rPr>
              <a:t> avec la personne avec laquelle tu t’es chicané en allant la voir, en discutant, en demandant pardon et en la pardonnant. </a:t>
            </a:r>
            <a:r>
              <a:rPr lang="fr-CA" sz="6200" b="1" dirty="0">
                <a:solidFill>
                  <a:schemeClr val="accent1">
                    <a:lumMod val="75000"/>
                  </a:schemeClr>
                </a:solidFill>
                <a:latin typeface="Comic Sans MS" panose="030F0702030302020204" pitchFamily="66" charset="0"/>
              </a:rPr>
              <a:t> </a:t>
            </a:r>
            <a:endParaRPr lang="fr-CA" sz="6200" dirty="0">
              <a:solidFill>
                <a:schemeClr val="accent1">
                  <a:lumMod val="75000"/>
                </a:schemeClr>
              </a:solidFill>
              <a:latin typeface="Comic Sans MS" panose="030F0702030302020204" pitchFamily="66" charset="0"/>
            </a:endParaRPr>
          </a:p>
          <a:p>
            <a:pPr marL="1241425" indent="-342900"/>
            <a:r>
              <a:rPr lang="fr-CA" sz="6200" b="1" dirty="0">
                <a:solidFill>
                  <a:schemeClr val="accent1">
                    <a:lumMod val="75000"/>
                  </a:schemeClr>
                </a:solidFill>
                <a:latin typeface="Comic Sans MS" panose="030F0702030302020204" pitchFamily="66" charset="0"/>
              </a:rPr>
              <a:t>Tu peux aller à la messe et tu verras qu’au début, il y a un moment spécial ou l’on demande à Dieu de nous pardonner nos mauvaises actions, que les grands appellent le péché. C’est le cadeau du pardon pendant la messe !</a:t>
            </a:r>
          </a:p>
          <a:p>
            <a:pPr marL="1241425" indent="-342900"/>
            <a:r>
              <a:rPr lang="fr-CA" sz="6200" b="1" dirty="0">
                <a:solidFill>
                  <a:schemeClr val="accent1">
                    <a:lumMod val="75000"/>
                  </a:schemeClr>
                </a:solidFill>
                <a:latin typeface="Comic Sans MS" panose="030F0702030302020204" pitchFamily="66" charset="0"/>
              </a:rPr>
              <a:t>T</a:t>
            </a:r>
            <a:r>
              <a:rPr lang="fr-CA" sz="6200" dirty="0">
                <a:solidFill>
                  <a:schemeClr val="accent1">
                    <a:lumMod val="75000"/>
                  </a:schemeClr>
                </a:solidFill>
                <a:latin typeface="Comic Sans MS" panose="030F0702030302020204" pitchFamily="66" charset="0"/>
              </a:rPr>
              <a:t>u peux aussi aller voir un prêtre et demander personnellement pardon à Dieu.   </a:t>
            </a:r>
            <a:r>
              <a:rPr lang="fr-CA" sz="6200" b="1" dirty="0">
                <a:solidFill>
                  <a:schemeClr val="accent1">
                    <a:lumMod val="75000"/>
                  </a:schemeClr>
                </a:solidFill>
                <a:latin typeface="Comic Sans MS" panose="030F0702030302020204" pitchFamily="66" charset="0"/>
              </a:rPr>
              <a:t>C’est le cadeau du sacrement de Réconciliation </a:t>
            </a:r>
            <a:r>
              <a:rPr lang="fr-CA" sz="6200" dirty="0">
                <a:solidFill>
                  <a:schemeClr val="accent1">
                    <a:lumMod val="75000"/>
                  </a:schemeClr>
                </a:solidFill>
                <a:latin typeface="Comic Sans MS" panose="030F0702030302020204" pitchFamily="66" charset="0"/>
              </a:rPr>
              <a:t>!</a:t>
            </a:r>
            <a:endParaRPr lang="fr-CA" sz="6200" b="1" dirty="0">
              <a:solidFill>
                <a:schemeClr val="accent1">
                  <a:lumMod val="75000"/>
                </a:schemeClr>
              </a:solidFill>
              <a:latin typeface="Comic Sans MS" panose="030F0702030302020204" pitchFamily="66" charset="0"/>
            </a:endParaRPr>
          </a:p>
          <a:p>
            <a:pPr marL="898525" indent="0">
              <a:buNone/>
            </a:pPr>
            <a:endParaRPr lang="fr-CA" sz="62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44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749546" y="274866"/>
            <a:ext cx="9400590" cy="1492132"/>
          </a:xfrm>
        </p:spPr>
        <p:txBody>
          <a:bodyPr>
            <a:normAutofit/>
          </a:bodyPr>
          <a:lstStyle/>
          <a:p>
            <a:pPr algn="ctr"/>
            <a:r>
              <a:rPr lang="fr-CA" sz="3000" b="1" dirty="0">
                <a:latin typeface="Comic Sans MS" panose="030F0702030302020204" pitchFamily="66" charset="0"/>
              </a:rPr>
              <a:t>Le sacrement de réconciliation,  ce cadeau qui soulage mon cœur</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47565" y="1697065"/>
            <a:ext cx="10804125" cy="5095414"/>
          </a:xfrm>
        </p:spPr>
        <p:txBody>
          <a:bodyPr>
            <a:normAutofit/>
          </a:bodyPr>
          <a:lstStyle/>
          <a:p>
            <a:pPr marL="0" indent="0">
              <a:buNone/>
            </a:pPr>
            <a:r>
              <a:rPr lang="fr-CA" sz="2400" dirty="0">
                <a:solidFill>
                  <a:schemeClr val="accent1">
                    <a:lumMod val="75000"/>
                  </a:schemeClr>
                </a:solidFill>
                <a:latin typeface="Comic Sans MS" panose="030F0702030302020204" pitchFamily="66" charset="0"/>
              </a:rPr>
              <a:t>Quand on demande pardon directement aux personnes ou que l’on reçoit le pardon de Dieu à la messe, cela soulage notre cœur et nous nous sentons mieux, mais pour se sentir vraiment bien dans notre cœur, être complétement libéré de ce péché, nous pouvons recevoir le pardon personnel pour cette mauvaise action, c’est le sacrement de réconciliation !</a:t>
            </a:r>
          </a:p>
          <a:p>
            <a:pPr marL="0" indent="0">
              <a:buNone/>
            </a:pPr>
            <a:endParaRPr lang="fr-CA" sz="2400" b="1" dirty="0">
              <a:solidFill>
                <a:schemeClr val="accent1">
                  <a:lumMod val="75000"/>
                </a:schemeClr>
              </a:solidFill>
              <a:latin typeface="Comic Sans MS" panose="030F0702030302020204" pitchFamily="66" charset="0"/>
            </a:endParaRPr>
          </a:p>
          <a:p>
            <a:pPr marL="0" indent="0">
              <a:buNone/>
            </a:pPr>
            <a:r>
              <a:rPr lang="fr-CA" sz="2800" b="1" dirty="0">
                <a:solidFill>
                  <a:schemeClr val="accent1">
                    <a:lumMod val="75000"/>
                  </a:schemeClr>
                </a:solidFill>
                <a:latin typeface="Comic Sans MS" panose="030F0702030302020204" pitchFamily="66" charset="0"/>
              </a:rPr>
              <a:t>Le sacrement de réconciliation, ce cadeau qui soulage mon cœur… </a:t>
            </a:r>
          </a:p>
          <a:p>
            <a:pPr marL="0" indent="0" algn="ctr">
              <a:buNone/>
            </a:pPr>
            <a:r>
              <a:rPr lang="fr-CA" sz="2800" b="1" dirty="0">
                <a:solidFill>
                  <a:schemeClr val="accent1">
                    <a:lumMod val="75000"/>
                  </a:schemeClr>
                </a:solidFill>
                <a:latin typeface="Comic Sans MS" panose="030F0702030302020204" pitchFamily="66" charset="0"/>
              </a:rPr>
              <a:t> Comment ça se passe ???   </a:t>
            </a: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136" y="0"/>
            <a:ext cx="2041864" cy="102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6514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1586</TotalTime>
  <Words>2702</Words>
  <Application>Microsoft Office PowerPoint</Application>
  <PresentationFormat>Grand écran</PresentationFormat>
  <Paragraphs>283</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Comic Sans MS</vt:lpstr>
      <vt:lpstr>Gill Sans MT</vt:lpstr>
      <vt:lpstr>Impact</vt:lpstr>
      <vt:lpstr>Badge</vt:lpstr>
      <vt:lpstr>Catéchèses  préparation aux  sacrements de  réconciliation  et de première  communion</vt:lpstr>
      <vt:lpstr>Bienvenue</vt:lpstr>
      <vt:lpstr>pour bien participer à la  catéchèse, cette semaine, tu as besoin:  </vt:lpstr>
      <vt:lpstr>Dieu te pardonne parce qu’il   t’aime !</vt:lpstr>
      <vt:lpstr>Dieu te pardonne parce qu’il   t’aime ! (suite)</vt:lpstr>
      <vt:lpstr>L’histoire biblique de La brebis perdue</vt:lpstr>
      <vt:lpstr>Comment comprends-tu cette histoire ?           </vt:lpstr>
      <vt:lpstr>Dieu te pardonne parce qu’il   t’aime ! (suite)</vt:lpstr>
      <vt:lpstr>Le sacrement de réconciliation,  ce cadeau qui soulage mon cœur</vt:lpstr>
      <vt:lpstr>Le sacrement de réconciliation,   ce cadeau qui soulage mon cœur </vt:lpstr>
      <vt:lpstr>Le sacrement de réconciliation,                 ce cadeau qui soulage mon cœur</vt:lpstr>
      <vt:lpstr>Le sacrement de réconciliation,                 ce cadeau qui soulage mon cœur</vt:lpstr>
      <vt:lpstr>Le sacrement de réconciliation,                 ce cadeau qui soulage mon cœur</vt:lpstr>
      <vt:lpstr>Le sacrement de réconciliation,                 ce cadeau qui soulage mon cœur</vt:lpstr>
      <vt:lpstr>Le sacrement de réconciliation,                 ce cadeau qui soulage mon cœur</vt:lpstr>
      <vt:lpstr>Le sacrement de réconciliation,                 ce cadeau qui soulage mon cœur</vt:lpstr>
      <vt:lpstr>Le sacrement de réconciliation,                 ce cadeau qui soulage mon cœur</vt:lpstr>
      <vt:lpstr>Le cadeau du sacrement de réconciliation</vt:lpstr>
      <vt:lpstr>Le cadeau du sacrement de réconciliation</vt:lpstr>
      <vt:lpstr>Le cadeau du sacrement de réconciliation</vt:lpstr>
      <vt:lpstr>Le cadeau du sacrement de réconciliation</vt:lpstr>
      <vt:lpstr>Le cadeau du sacrement de réconciliation</vt:lpstr>
      <vt:lpstr>Les effets du sacrement de réconciliation</vt:lpstr>
      <vt:lpstr>J’apprends à être avec Dieu  en me Réconciliant</vt:lpstr>
      <vt:lpstr>Mon coin prière</vt:lpstr>
      <vt:lpstr>Rencontre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Catéchèses  préparation aux  sacrements de  réconciliation  et de première  communion</dc:title>
  <dc:creator>Caroline Maillet-Rao</dc:creator>
  <cp:lastModifiedBy>Caroline Maillet-Rao</cp:lastModifiedBy>
  <cp:revision>38</cp:revision>
  <dcterms:created xsi:type="dcterms:W3CDTF">2021-01-07T20:48:44Z</dcterms:created>
  <dcterms:modified xsi:type="dcterms:W3CDTF">2021-02-08T18:39:44Z</dcterms:modified>
</cp:coreProperties>
</file>