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4" r:id="rId3"/>
    <p:sldId id="272" r:id="rId4"/>
    <p:sldId id="258" r:id="rId5"/>
    <p:sldId id="275" r:id="rId6"/>
    <p:sldId id="259" r:id="rId7"/>
    <p:sldId id="273" r:id="rId8"/>
    <p:sldId id="260" r:id="rId9"/>
    <p:sldId id="262" r:id="rId10"/>
    <p:sldId id="279" r:id="rId11"/>
    <p:sldId id="280" r:id="rId12"/>
    <p:sldId id="281" r:id="rId13"/>
    <p:sldId id="284" r:id="rId14"/>
    <p:sldId id="285" r:id="rId15"/>
    <p:sldId id="269" r:id="rId16"/>
    <p:sldId id="257" r:id="rId17"/>
    <p:sldId id="290" r:id="rId18"/>
    <p:sldId id="291" r:id="rId19"/>
    <p:sldId id="276" r:id="rId20"/>
    <p:sldId id="267" r:id="rId21"/>
    <p:sldId id="277" r:id="rId22"/>
    <p:sldId id="271" r:id="rId23"/>
    <p:sldId id="278" r:id="rId24"/>
    <p:sldId id="286" r:id="rId25"/>
    <p:sldId id="287" r:id="rId26"/>
    <p:sldId id="283" r:id="rId27"/>
    <p:sldId id="263" r:id="rId28"/>
    <p:sldId id="274" r:id="rId29"/>
    <p:sldId id="289" r:id="rId30"/>
    <p:sldId id="288" r:id="rId31"/>
    <p:sldId id="265" r:id="rId32"/>
    <p:sldId id="270" r:id="rId33"/>
    <p:sldId id="292"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FFA" initials="C" lastIdx="1" clrIdx="0">
    <p:extLst>
      <p:ext uri="{19B8F6BF-5375-455C-9EA6-DF929625EA0E}">
        <p15:presenceInfo xmlns:p15="http://schemas.microsoft.com/office/powerpoint/2012/main" userId="CEFF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varScale="1">
        <p:scale>
          <a:sx n="114" d="100"/>
          <a:sy n="114"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dirty="0"/>
              <a:pPr/>
              <a:t>9/14/2020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9/14/2020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fi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OF7IOaKST5s?feature=oembed" TargetMode="Externa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SKM_C364e20091411511.pdf"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hyperlink" Target="Mon%20journal%20de%20ressourcement%202020-2021.pdf" TargetMode="External"/><Relationship Id="rId4" Type="http://schemas.openxmlformats.org/officeDocument/2006/relationships/hyperlink" Target="https://www.aelf.org/bible"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s://lectiodivina.catholique.fr/quatre-etapes-de-la-lectio-divina/"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s://www.meditationchretienne.ca/comment-medit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OF7IOaKST5s?feature=oembed" TargetMode="Externa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JPG"/><Relationship Id="rId5" Type="http://schemas.openxmlformats.org/officeDocument/2006/relationships/image" Target="../media/image5.jpeg"/><Relationship Id="rId4" Type="http://schemas.openxmlformats.org/officeDocument/2006/relationships/hyperlink" Target="https://camplarouge.creoboutique.com/"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hyperlink" Target="https://forms.gle/2EHjuEubaWUycKNM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video" Target="https://www.youtube.com/embed/OF7IOaKST5s?feature=oembed" TargetMode="Externa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6567FC-5A22-40DE-B88A-652C5DF8615B}"/>
              </a:ext>
            </a:extLst>
          </p:cNvPr>
          <p:cNvSpPr>
            <a:spLocks noGrp="1"/>
          </p:cNvSpPr>
          <p:nvPr>
            <p:ph type="ctrTitle"/>
          </p:nvPr>
        </p:nvSpPr>
        <p:spPr>
          <a:xfrm>
            <a:off x="7653" y="811887"/>
            <a:ext cx="9102791" cy="4640958"/>
          </a:xfrm>
        </p:spPr>
        <p:txBody>
          <a:bodyPr>
            <a:normAutofit fontScale="90000"/>
          </a:bodyPr>
          <a:lstStyle/>
          <a:p>
            <a:pPr algn="ctr"/>
            <a:br>
              <a:rPr lang="fr-CA" dirty="0"/>
            </a:br>
            <a:br>
              <a:rPr lang="fr-CA" dirty="0"/>
            </a:br>
            <a:br>
              <a:rPr lang="fr-CA" dirty="0"/>
            </a:br>
            <a:r>
              <a:rPr lang="fr-CA" dirty="0"/>
              <a:t>« </a:t>
            </a:r>
            <a:r>
              <a:rPr lang="fr-CA" dirty="0">
                <a:latin typeface="Comic Sans MS" panose="030F0702030302020204" pitchFamily="66" charset="0"/>
              </a:rPr>
              <a:t>TOUCHER LES CŒURS </a:t>
            </a:r>
            <a:r>
              <a:rPr lang="fr-CA" dirty="0"/>
              <a:t>»</a:t>
            </a:r>
            <a:r>
              <a:rPr lang="fr-CA" sz="800" dirty="0"/>
              <a:t> </a:t>
            </a:r>
            <a:br>
              <a:rPr lang="fr-CA" sz="800" dirty="0"/>
            </a:br>
            <a:br>
              <a:rPr lang="fr-CA" dirty="0"/>
            </a:br>
            <a:r>
              <a:rPr lang="fr-CA" dirty="0"/>
              <a:t>Ressourcement spirituel 2020</a:t>
            </a:r>
            <a:br>
              <a:rPr lang="fr-CA" dirty="0"/>
            </a:br>
            <a:r>
              <a:rPr lang="fr-CA" dirty="0"/>
              <a:t>proposé par le </a:t>
            </a:r>
            <a:br>
              <a:rPr lang="fr-CA" dirty="0"/>
            </a:br>
            <a:br>
              <a:rPr lang="fr-CA" dirty="0"/>
            </a:br>
            <a:endParaRPr lang="fr-CA" dirty="0"/>
          </a:p>
        </p:txBody>
      </p:sp>
      <p:sp>
        <p:nvSpPr>
          <p:cNvPr id="3" name="Sous-titre 2">
            <a:extLst>
              <a:ext uri="{FF2B5EF4-FFF2-40B4-BE49-F238E27FC236}">
                <a16:creationId xmlns:a16="http://schemas.microsoft.com/office/drawing/2014/main" id="{F63664EF-D52F-4415-AE52-E44559278D34}"/>
              </a:ext>
            </a:extLst>
          </p:cNvPr>
          <p:cNvSpPr>
            <a:spLocks noGrp="1"/>
          </p:cNvSpPr>
          <p:nvPr>
            <p:ph type="subTitle" idx="1"/>
          </p:nvPr>
        </p:nvSpPr>
        <p:spPr>
          <a:xfrm>
            <a:off x="1116792" y="5374921"/>
            <a:ext cx="7414811" cy="671193"/>
          </a:xfrm>
        </p:spPr>
        <p:txBody>
          <a:bodyPr>
            <a:normAutofit lnSpcReduction="10000"/>
          </a:bodyPr>
          <a:lstStyle/>
          <a:p>
            <a:pPr algn="ctr"/>
            <a:r>
              <a:rPr lang="fr-CA" dirty="0"/>
              <a:t>Conseil pour l’éducation de la foi catholique chez les francophones de l’Alberta</a:t>
            </a:r>
          </a:p>
          <a:p>
            <a:endParaRPr lang="fr-CA" dirty="0"/>
          </a:p>
        </p:txBody>
      </p:sp>
      <p:pic>
        <p:nvPicPr>
          <p:cNvPr id="5" name="Image 4">
            <a:extLst>
              <a:ext uri="{FF2B5EF4-FFF2-40B4-BE49-F238E27FC236}">
                <a16:creationId xmlns:a16="http://schemas.microsoft.com/office/drawing/2014/main" id="{4DBA09E4-5643-4876-A5B9-FE5D1EF058F1}"/>
              </a:ext>
            </a:extLst>
          </p:cNvPr>
          <p:cNvPicPr>
            <a:picLocks noChangeAspect="1"/>
          </p:cNvPicPr>
          <p:nvPr/>
        </p:nvPicPr>
        <p:blipFill>
          <a:blip r:embed="rId2"/>
          <a:stretch>
            <a:fillRect/>
          </a:stretch>
        </p:blipFill>
        <p:spPr>
          <a:xfrm>
            <a:off x="3480154" y="4063563"/>
            <a:ext cx="2281806" cy="1032929"/>
          </a:xfrm>
          <a:prstGeom prst="rect">
            <a:avLst/>
          </a:prstGeom>
        </p:spPr>
      </p:pic>
      <p:pic>
        <p:nvPicPr>
          <p:cNvPr id="8" name="Image 7">
            <a:extLst>
              <a:ext uri="{FF2B5EF4-FFF2-40B4-BE49-F238E27FC236}">
                <a16:creationId xmlns:a16="http://schemas.microsoft.com/office/drawing/2014/main" id="{71099895-2822-4704-966D-5B46FDD59735}"/>
              </a:ext>
            </a:extLst>
          </p:cNvPr>
          <p:cNvPicPr>
            <a:picLocks noChangeAspect="1"/>
          </p:cNvPicPr>
          <p:nvPr/>
        </p:nvPicPr>
        <p:blipFill>
          <a:blip r:embed="rId3"/>
          <a:stretch>
            <a:fillRect/>
          </a:stretch>
        </p:blipFill>
        <p:spPr>
          <a:xfrm>
            <a:off x="9279014" y="4737614"/>
            <a:ext cx="2912986" cy="1945806"/>
          </a:xfrm>
          <a:prstGeom prst="rect">
            <a:avLst/>
          </a:prstGeom>
        </p:spPr>
      </p:pic>
      <p:pic>
        <p:nvPicPr>
          <p:cNvPr id="10" name="Image 9">
            <a:extLst>
              <a:ext uri="{FF2B5EF4-FFF2-40B4-BE49-F238E27FC236}">
                <a16:creationId xmlns:a16="http://schemas.microsoft.com/office/drawing/2014/main" id="{8BC80F67-4BF7-4820-836B-6BC34405988F}"/>
              </a:ext>
            </a:extLst>
          </p:cNvPr>
          <p:cNvPicPr>
            <a:picLocks noChangeAspect="1"/>
          </p:cNvPicPr>
          <p:nvPr/>
        </p:nvPicPr>
        <p:blipFill>
          <a:blip r:embed="rId4"/>
          <a:stretch>
            <a:fillRect/>
          </a:stretch>
        </p:blipFill>
        <p:spPr>
          <a:xfrm>
            <a:off x="9282806" y="2662784"/>
            <a:ext cx="2890089" cy="1917244"/>
          </a:xfrm>
          <a:prstGeom prst="rect">
            <a:avLst/>
          </a:prstGeom>
        </p:spPr>
      </p:pic>
      <p:pic>
        <p:nvPicPr>
          <p:cNvPr id="12" name="Image 11">
            <a:extLst>
              <a:ext uri="{FF2B5EF4-FFF2-40B4-BE49-F238E27FC236}">
                <a16:creationId xmlns:a16="http://schemas.microsoft.com/office/drawing/2014/main" id="{95AABA36-0968-44A8-845F-C3CC039D3F87}"/>
              </a:ext>
            </a:extLst>
          </p:cNvPr>
          <p:cNvPicPr>
            <a:picLocks noChangeAspect="1"/>
          </p:cNvPicPr>
          <p:nvPr/>
        </p:nvPicPr>
        <p:blipFill>
          <a:blip r:embed="rId5"/>
          <a:stretch>
            <a:fillRect/>
          </a:stretch>
        </p:blipFill>
        <p:spPr>
          <a:xfrm>
            <a:off x="9419929" y="341909"/>
            <a:ext cx="2615841" cy="2179868"/>
          </a:xfrm>
          <a:prstGeom prst="rect">
            <a:avLst/>
          </a:prstGeom>
        </p:spPr>
      </p:pic>
      <p:pic>
        <p:nvPicPr>
          <p:cNvPr id="1030" name="Picture 6" descr="Foi, L'Amour De L'Espoir, Croix">
            <a:extLst>
              <a:ext uri="{FF2B5EF4-FFF2-40B4-BE49-F238E27FC236}">
                <a16:creationId xmlns:a16="http://schemas.microsoft.com/office/drawing/2014/main" id="{3AD425E3-2C7F-4A60-834C-33E846DAE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184" y="1732849"/>
            <a:ext cx="1615747" cy="85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706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F429-BA7F-4BD0-B7AE-9A714BF74C17}"/>
              </a:ext>
            </a:extLst>
          </p:cNvPr>
          <p:cNvSpPr>
            <a:spLocks noGrp="1"/>
          </p:cNvSpPr>
          <p:nvPr>
            <p:ph type="title"/>
          </p:nvPr>
        </p:nvSpPr>
        <p:spPr/>
        <p:txBody>
          <a:bodyPr/>
          <a:lstStyle/>
          <a:p>
            <a:r>
              <a:rPr lang="fr-CA" dirty="0"/>
              <a:t>Exemple donné par de la Salle dans sa méditation </a:t>
            </a:r>
          </a:p>
        </p:txBody>
      </p:sp>
      <p:sp>
        <p:nvSpPr>
          <p:cNvPr id="3" name="Espace réservé du contenu 2">
            <a:extLst>
              <a:ext uri="{FF2B5EF4-FFF2-40B4-BE49-F238E27FC236}">
                <a16:creationId xmlns:a16="http://schemas.microsoft.com/office/drawing/2014/main" id="{063EB6C5-929D-4E57-96B2-9D4FB77A2D42}"/>
              </a:ext>
            </a:extLst>
          </p:cNvPr>
          <p:cNvSpPr>
            <a:spLocks noGrp="1"/>
          </p:cNvSpPr>
          <p:nvPr>
            <p:ph idx="1"/>
          </p:nvPr>
        </p:nvSpPr>
        <p:spPr>
          <a:xfrm>
            <a:off x="3473041" y="805343"/>
            <a:ext cx="8288323" cy="5276675"/>
          </a:xfrm>
        </p:spPr>
        <p:txBody>
          <a:bodyPr/>
          <a:lstStyle/>
          <a:p>
            <a:r>
              <a:rPr lang="fr-CA" sz="2400" dirty="0"/>
              <a:t>Dans une lettre, une religieuse lui confie ses difficultés, ses souffrances, ses peines. Elle lui dit se questionner sur ses actions et se demandent si Dieu réprouvent ce qu’elles croient être des mauvaises actions. </a:t>
            </a:r>
          </a:p>
          <a:p>
            <a:r>
              <a:rPr lang="fr-CA" sz="2400" dirty="0"/>
              <a:t>En d’autres termes, elle se sent coupable et loin de Dieu. Elle se sent mal par rapport à Dieu. Elle a peur de lui déplaire et ne sait plus comment faire pour vivre en sa présence, elle n’a pas confiance, elle souffre de cette situation d’insécurité.  </a:t>
            </a:r>
          </a:p>
          <a:p>
            <a:r>
              <a:rPr lang="fr-CA" sz="2400" dirty="0"/>
              <a:t>Voici ce que De la Salle lui répond:</a:t>
            </a:r>
          </a:p>
          <a:p>
            <a:pPr marL="0" indent="0">
              <a:buNone/>
            </a:pPr>
            <a:r>
              <a:rPr lang="fr-CA" sz="2400" dirty="0"/>
              <a:t>	« Croyez… que Dieu est plus disposé qu’il n’a jamais été à 	vous recevoir entre ses bras. À mesure que votre mal 	augmente, sa miséricorde aussi devient plus grande et 	plus abondante à votre égard. »  </a:t>
            </a:r>
          </a:p>
          <a:p>
            <a:endParaRPr lang="fr-CA" dirty="0"/>
          </a:p>
        </p:txBody>
      </p:sp>
      <p:pic>
        <p:nvPicPr>
          <p:cNvPr id="4" name="Picture 6" descr="Foi, L'Amour De L'Espoir, Croix">
            <a:extLst>
              <a:ext uri="{FF2B5EF4-FFF2-40B4-BE49-F238E27FC236}">
                <a16:creationId xmlns:a16="http://schemas.microsoft.com/office/drawing/2014/main" id="{C7320914-A66D-4744-8CF8-3D8D02084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101" y="1288232"/>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5" name="Son enregistré">
            <a:hlinkClick r:id="" action="ppaction://media"/>
            <a:extLst>
              <a:ext uri="{FF2B5EF4-FFF2-40B4-BE49-F238E27FC236}">
                <a16:creationId xmlns:a16="http://schemas.microsoft.com/office/drawing/2014/main" id="{484FBE8C-5D3F-4F47-9BAA-FE485C639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6305" y="62219"/>
            <a:ext cx="609600" cy="609600"/>
          </a:xfrm>
          <a:prstGeom prst="rect">
            <a:avLst/>
          </a:prstGeom>
        </p:spPr>
      </p:pic>
    </p:spTree>
    <p:extLst>
      <p:ext uri="{BB962C8B-B14F-4D97-AF65-F5344CB8AC3E}">
        <p14:creationId xmlns:p14="http://schemas.microsoft.com/office/powerpoint/2010/main" val="157339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F1AD0-D4BF-4D7E-8BB1-E27D2189A4E3}"/>
              </a:ext>
            </a:extLst>
          </p:cNvPr>
          <p:cNvSpPr>
            <a:spLocks noGrp="1"/>
          </p:cNvSpPr>
          <p:nvPr>
            <p:ph type="title"/>
          </p:nvPr>
        </p:nvSpPr>
        <p:spPr/>
        <p:txBody>
          <a:bodyPr/>
          <a:lstStyle/>
          <a:p>
            <a:r>
              <a:rPr lang="fr-CA" dirty="0"/>
              <a:t>De la Salle nous dit: </a:t>
            </a:r>
          </a:p>
        </p:txBody>
      </p:sp>
      <p:sp>
        <p:nvSpPr>
          <p:cNvPr id="3" name="Espace réservé du contenu 2">
            <a:extLst>
              <a:ext uri="{FF2B5EF4-FFF2-40B4-BE49-F238E27FC236}">
                <a16:creationId xmlns:a16="http://schemas.microsoft.com/office/drawing/2014/main" id="{9B24D877-1748-4EE9-904F-21900EA5CDA5}"/>
              </a:ext>
            </a:extLst>
          </p:cNvPr>
          <p:cNvSpPr>
            <a:spLocks noGrp="1"/>
          </p:cNvSpPr>
          <p:nvPr>
            <p:ph idx="1"/>
          </p:nvPr>
        </p:nvSpPr>
        <p:spPr>
          <a:xfrm>
            <a:off x="3481431" y="813731"/>
            <a:ext cx="8296712" cy="5629013"/>
          </a:xfrm>
        </p:spPr>
        <p:txBody>
          <a:bodyPr>
            <a:normAutofit/>
          </a:bodyPr>
          <a:lstStyle/>
          <a:p>
            <a:pPr marL="0" indent="0">
              <a:buNone/>
            </a:pPr>
            <a:r>
              <a:rPr lang="fr-CA" sz="2400" dirty="0"/>
              <a:t>De la Salle insiste sur l’importance dans nos vies de vivre en présence de Dieu, de se souvenir de sa présence et plus encore d’agir en ayant conscience de sa présence continuelle en nous.</a:t>
            </a:r>
          </a:p>
          <a:p>
            <a:pPr marL="0" indent="0">
              <a:buNone/>
            </a:pPr>
            <a:r>
              <a:rPr lang="fr-CA" sz="2400" dirty="0"/>
              <a:t>En salle de classe, il demandait qu’une cloche sonne toutes les demi-heures et qu’un élève dise: « Souvenons-nous que nous sommes en présence de Dieu ». Ils espéraient ainsi que les Frères enseigneraient avec la sagesse et l’amour du Christ et que les élèves se sentiraient aimés et respectés même si aux yeux de la société, ils ne valaient rien à cause de leur pauvreté.</a:t>
            </a:r>
          </a:p>
          <a:p>
            <a:pPr marL="0" indent="0">
              <a:buNone/>
            </a:pPr>
            <a:r>
              <a:rPr lang="fr-CA" sz="2400" dirty="0"/>
              <a:t>Pour lui, porter simplement attention à Dieu ou demeurer bien éveillé en présence de Dieu est une prière profonde. En dépit de nos limites et nos frustrations, de nos doutes et nos peurs, l’amour de Dieu nous enveloppe. Ce Dieu qui est présent, est un Dieu plein de tendresse et dont la miséricorde est sans limite. </a:t>
            </a:r>
          </a:p>
          <a:p>
            <a:pPr marL="0" indent="0">
              <a:buNone/>
            </a:pPr>
            <a:r>
              <a:rPr lang="fr-CA" dirty="0"/>
              <a:t> </a:t>
            </a:r>
          </a:p>
        </p:txBody>
      </p:sp>
      <p:pic>
        <p:nvPicPr>
          <p:cNvPr id="4" name="Picture 6" descr="Foi, L'Amour De L'Espoir, Croix">
            <a:extLst>
              <a:ext uri="{FF2B5EF4-FFF2-40B4-BE49-F238E27FC236}">
                <a16:creationId xmlns:a16="http://schemas.microsoft.com/office/drawing/2014/main" id="{A98FD5EA-5F1F-4CEA-A943-AF237B66F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92" y="1607014"/>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5" name="Son enregistré">
            <a:hlinkClick r:id="" action="ppaction://media"/>
            <a:extLst>
              <a:ext uri="{FF2B5EF4-FFF2-40B4-BE49-F238E27FC236}">
                <a16:creationId xmlns:a16="http://schemas.microsoft.com/office/drawing/2014/main" id="{5390E671-5B42-4650-BA22-015728A48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6422" y="151700"/>
            <a:ext cx="609600" cy="609600"/>
          </a:xfrm>
          <a:prstGeom prst="rect">
            <a:avLst/>
          </a:prstGeom>
        </p:spPr>
      </p:pic>
    </p:spTree>
    <p:extLst>
      <p:ext uri="{BB962C8B-B14F-4D97-AF65-F5344CB8AC3E}">
        <p14:creationId xmlns:p14="http://schemas.microsoft.com/office/powerpoint/2010/main" val="1187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DFD6F9-6170-46EB-A7C0-7BB47906F997}"/>
              </a:ext>
            </a:extLst>
          </p:cNvPr>
          <p:cNvSpPr>
            <a:spLocks noGrp="1"/>
          </p:cNvSpPr>
          <p:nvPr>
            <p:ph type="title"/>
          </p:nvPr>
        </p:nvSpPr>
        <p:spPr/>
        <p:txBody>
          <a:bodyPr/>
          <a:lstStyle/>
          <a:p>
            <a:r>
              <a:rPr lang="fr-CA" dirty="0"/>
              <a:t>Réflexions</a:t>
            </a:r>
          </a:p>
        </p:txBody>
      </p:sp>
      <p:sp>
        <p:nvSpPr>
          <p:cNvPr id="3" name="Espace réservé du contenu 2">
            <a:extLst>
              <a:ext uri="{FF2B5EF4-FFF2-40B4-BE49-F238E27FC236}">
                <a16:creationId xmlns:a16="http://schemas.microsoft.com/office/drawing/2014/main" id="{47EE6AFA-21C0-4AAC-8609-526AF211A551}"/>
              </a:ext>
            </a:extLst>
          </p:cNvPr>
          <p:cNvSpPr>
            <a:spLocks noGrp="1"/>
          </p:cNvSpPr>
          <p:nvPr>
            <p:ph idx="1"/>
          </p:nvPr>
        </p:nvSpPr>
        <p:spPr>
          <a:xfrm>
            <a:off x="3592432" y="864108"/>
            <a:ext cx="7992764" cy="5120640"/>
          </a:xfrm>
        </p:spPr>
        <p:txBody>
          <a:bodyPr/>
          <a:lstStyle/>
          <a:p>
            <a:r>
              <a:rPr lang="fr-CA" sz="2400" dirty="0"/>
              <a:t>Nous connaissons aujourd’hui la puissance transformatrice d’une vie vécue avec Dieu. Si nous nous ouvrons à sa présence, Dieu nous accompagne et nous aide dans tous les aspects de notre vie. </a:t>
            </a:r>
          </a:p>
          <a:p>
            <a:r>
              <a:rPr lang="fr-CA" sz="2400" dirty="0"/>
              <a:t>Et moi ?</a:t>
            </a:r>
          </a:p>
          <a:p>
            <a:r>
              <a:rPr lang="fr-CA" sz="2400" dirty="0"/>
              <a:t>Comment est-ce que je me sens par rapport à Dieu ?</a:t>
            </a:r>
          </a:p>
          <a:p>
            <a:r>
              <a:rPr lang="fr-CA" sz="2400" dirty="0"/>
              <a:t>Est-ce que j’ose l’approcher, lui parler, même si je me sens coupable parce que je ne fais pas ce que je serais supposé faire ?</a:t>
            </a:r>
          </a:p>
          <a:p>
            <a:r>
              <a:rPr lang="fr-CA" sz="2400" dirty="0"/>
              <a:t>Qu’est-ce qui m’empêche de vivre en présence de Dieu ?  </a:t>
            </a:r>
          </a:p>
          <a:p>
            <a:r>
              <a:rPr lang="fr-CA" sz="2400" dirty="0"/>
              <a:t>Dans quelles situations est-ce que je me sens proche Dieu ?</a:t>
            </a:r>
          </a:p>
          <a:p>
            <a:endParaRPr lang="fr-CA" dirty="0"/>
          </a:p>
        </p:txBody>
      </p:sp>
      <p:pic>
        <p:nvPicPr>
          <p:cNvPr id="4" name="Picture 6" descr="Foi, L'Amour De L'Espoir, Croix">
            <a:extLst>
              <a:ext uri="{FF2B5EF4-FFF2-40B4-BE49-F238E27FC236}">
                <a16:creationId xmlns:a16="http://schemas.microsoft.com/office/drawing/2014/main" id="{C61D8E4F-2C01-4A13-A0EE-FEB5A3C43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92" y="1607014"/>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5" name="Son enregistré">
            <a:hlinkClick r:id="" action="ppaction://media"/>
            <a:extLst>
              <a:ext uri="{FF2B5EF4-FFF2-40B4-BE49-F238E27FC236}">
                <a16:creationId xmlns:a16="http://schemas.microsoft.com/office/drawing/2014/main" id="{6CAC4245-C744-4277-95B6-8341F4180A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179665"/>
            <a:ext cx="609600" cy="609600"/>
          </a:xfrm>
          <a:prstGeom prst="rect">
            <a:avLst/>
          </a:prstGeom>
        </p:spPr>
      </p:pic>
    </p:spTree>
    <p:extLst>
      <p:ext uri="{BB962C8B-B14F-4D97-AF65-F5344CB8AC3E}">
        <p14:creationId xmlns:p14="http://schemas.microsoft.com/office/powerpoint/2010/main" val="18195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103030-089B-4AFA-81EC-CF21E953F30A}"/>
              </a:ext>
            </a:extLst>
          </p:cNvPr>
          <p:cNvSpPr>
            <a:spLocks noGrp="1"/>
          </p:cNvSpPr>
          <p:nvPr>
            <p:ph type="title"/>
          </p:nvPr>
        </p:nvSpPr>
        <p:spPr/>
        <p:txBody>
          <a:bodyPr/>
          <a:lstStyle/>
          <a:p>
            <a:pPr algn="ctr"/>
            <a:br>
              <a:rPr lang="fr-CA" dirty="0"/>
            </a:br>
            <a:r>
              <a:rPr lang="fr-CA" dirty="0"/>
              <a:t>La parole pour nous guider</a:t>
            </a:r>
            <a:br>
              <a:rPr lang="fr-CA" dirty="0"/>
            </a:br>
            <a:br>
              <a:rPr lang="fr-CA" dirty="0"/>
            </a:br>
            <a:r>
              <a:rPr lang="fr-CA" dirty="0"/>
              <a:t>Du cœur de pierre au cœur de chair</a:t>
            </a:r>
            <a:br>
              <a:rPr lang="fr-CA" dirty="0"/>
            </a:br>
            <a:endParaRPr lang="fr-CA" dirty="0"/>
          </a:p>
        </p:txBody>
      </p:sp>
      <p:pic>
        <p:nvPicPr>
          <p:cNvPr id="4" name="Picture 6" descr="Foi, L'Amour De L'Espoir, Croix">
            <a:extLst>
              <a:ext uri="{FF2B5EF4-FFF2-40B4-BE49-F238E27FC236}">
                <a16:creationId xmlns:a16="http://schemas.microsoft.com/office/drawing/2014/main" id="{59C2FC2A-407A-44E2-A2F7-3E4FB9248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518" y="864533"/>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72DCA69-12FE-4022-A54C-A4FDEE6B7C47}"/>
              </a:ext>
            </a:extLst>
          </p:cNvPr>
          <p:cNvPicPr>
            <a:picLocks noChangeAspect="1"/>
          </p:cNvPicPr>
          <p:nvPr/>
        </p:nvPicPr>
        <p:blipFill>
          <a:blip r:embed="rId3"/>
          <a:stretch>
            <a:fillRect/>
          </a:stretch>
        </p:blipFill>
        <p:spPr>
          <a:xfrm>
            <a:off x="4588080" y="617961"/>
            <a:ext cx="5612934" cy="5612934"/>
          </a:xfrm>
          <a:prstGeom prst="rect">
            <a:avLst/>
          </a:prstGeom>
        </p:spPr>
      </p:pic>
    </p:spTree>
    <p:extLst>
      <p:ext uri="{BB962C8B-B14F-4D97-AF65-F5344CB8AC3E}">
        <p14:creationId xmlns:p14="http://schemas.microsoft.com/office/powerpoint/2010/main" val="2966842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1F985-4478-4701-ACCE-1ED070153D1C}"/>
              </a:ext>
            </a:extLst>
          </p:cNvPr>
          <p:cNvSpPr>
            <a:spLocks noGrp="1"/>
          </p:cNvSpPr>
          <p:nvPr>
            <p:ph type="title"/>
          </p:nvPr>
        </p:nvSpPr>
        <p:spPr/>
        <p:txBody>
          <a:bodyPr/>
          <a:lstStyle/>
          <a:p>
            <a:r>
              <a:rPr lang="fr-CA" dirty="0"/>
              <a:t>Écoutez-le chaque fois que vous en sentez le besoin </a:t>
            </a:r>
          </a:p>
        </p:txBody>
      </p:sp>
      <p:pic>
        <p:nvPicPr>
          <p:cNvPr id="5" name="Picture 6" descr="Foi, L'Amour De L'Espoir, Croix">
            <a:extLst>
              <a:ext uri="{FF2B5EF4-FFF2-40B4-BE49-F238E27FC236}">
                <a16:creationId xmlns:a16="http://schemas.microsoft.com/office/drawing/2014/main" id="{104FE16F-DAA9-4173-8C13-C4C01C06E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69" y="1132980"/>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3" name="Média en ligne 2" title="TOUS ENSEMBLE (Vidￃﾩo 2020) Robert Lebel, ￃﾉditions Pontbriand">
            <a:hlinkClick r:id="" action="ppaction://media"/>
            <a:extLst>
              <a:ext uri="{FF2B5EF4-FFF2-40B4-BE49-F238E27FC236}">
                <a16:creationId xmlns:a16="http://schemas.microsoft.com/office/drawing/2014/main" id="{09A21475-8C42-4BE4-8949-46BD2B8C2102}"/>
              </a:ext>
            </a:extLst>
          </p:cNvPr>
          <p:cNvPicPr>
            <a:picLocks noRot="1" noChangeAspect="1"/>
          </p:cNvPicPr>
          <p:nvPr>
            <a:videoFile r:link="rId1"/>
          </p:nvPr>
        </p:nvPicPr>
        <p:blipFill>
          <a:blip r:embed="rId4"/>
          <a:stretch>
            <a:fillRect/>
          </a:stretch>
        </p:blipFill>
        <p:spPr>
          <a:xfrm>
            <a:off x="3980577" y="803917"/>
            <a:ext cx="6096000" cy="3429000"/>
          </a:xfrm>
          <a:prstGeom prst="rect">
            <a:avLst/>
          </a:prstGeom>
        </p:spPr>
      </p:pic>
      <p:sp>
        <p:nvSpPr>
          <p:cNvPr id="4" name="ZoneTexte 3">
            <a:extLst>
              <a:ext uri="{FF2B5EF4-FFF2-40B4-BE49-F238E27FC236}">
                <a16:creationId xmlns:a16="http://schemas.microsoft.com/office/drawing/2014/main" id="{6AC66C9E-DAFE-4C7E-9350-FDF4305C8E82}"/>
              </a:ext>
            </a:extLst>
          </p:cNvPr>
          <p:cNvSpPr txBox="1"/>
          <p:nvPr/>
        </p:nvSpPr>
        <p:spPr>
          <a:xfrm>
            <a:off x="3980577" y="4801690"/>
            <a:ext cx="7738843" cy="646331"/>
          </a:xfrm>
          <a:prstGeom prst="rect">
            <a:avLst/>
          </a:prstGeom>
          <a:noFill/>
        </p:spPr>
        <p:txBody>
          <a:bodyPr wrap="square" rtlCol="0">
            <a:spAutoFit/>
          </a:bodyPr>
          <a:lstStyle/>
          <a:p>
            <a:r>
              <a:rPr lang="fr-CA"/>
              <a:t>https://www.youtube.com/watch?v=OF7IOaKST5s&amp;feature=youtu.be&amp;fbclid=IwAR0inutVTMhBjKEsa6TWpBu6CQp_WqJe4DY86_FjdjxRn_Kj2SxYtWCmOWc</a:t>
            </a:r>
            <a:endParaRPr lang="fr-CA" dirty="0"/>
          </a:p>
        </p:txBody>
      </p:sp>
    </p:spTree>
    <p:extLst>
      <p:ext uri="{BB962C8B-B14F-4D97-AF65-F5344CB8AC3E}">
        <p14:creationId xmlns:p14="http://schemas.microsoft.com/office/powerpoint/2010/main" val="375173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4C2848-9D5D-43FB-B70B-65D520485B06}"/>
              </a:ext>
            </a:extLst>
          </p:cNvPr>
          <p:cNvSpPr>
            <a:spLocks noGrp="1"/>
          </p:cNvSpPr>
          <p:nvPr>
            <p:ph type="title"/>
          </p:nvPr>
        </p:nvSpPr>
        <p:spPr/>
        <p:txBody>
          <a:bodyPr>
            <a:normAutofit fontScale="90000"/>
          </a:bodyPr>
          <a:lstStyle/>
          <a:p>
            <a:r>
              <a:rPr lang="fr-CA" dirty="0">
                <a:solidFill>
                  <a:schemeClr val="accent1"/>
                </a:solidFill>
              </a:rPr>
              <a:t>Deuxième volet:</a:t>
            </a:r>
            <a:br>
              <a:rPr lang="fr-CA" dirty="0"/>
            </a:br>
            <a:r>
              <a:rPr lang="fr-CA" dirty="0"/>
              <a:t>Expérimentons maintenant la présence de Dieu par la prière</a:t>
            </a:r>
          </a:p>
        </p:txBody>
      </p:sp>
      <p:pic>
        <p:nvPicPr>
          <p:cNvPr id="4" name="Picture 6" descr="Foi, L'Amour De L'Espoir, Croix">
            <a:extLst>
              <a:ext uri="{FF2B5EF4-FFF2-40B4-BE49-F238E27FC236}">
                <a16:creationId xmlns:a16="http://schemas.microsoft.com/office/drawing/2014/main" id="{5FB627B6-8E4F-4905-817C-93C08C4D9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81" y="1187564"/>
            <a:ext cx="1615747" cy="85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560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BF165-8B1E-459E-8326-5DAAFD58E602}"/>
              </a:ext>
            </a:extLst>
          </p:cNvPr>
          <p:cNvSpPr>
            <a:spLocks noGrp="1"/>
          </p:cNvSpPr>
          <p:nvPr>
            <p:ph type="title"/>
          </p:nvPr>
        </p:nvSpPr>
        <p:spPr/>
        <p:txBody>
          <a:bodyPr/>
          <a:lstStyle/>
          <a:p>
            <a:pPr algn="ctr"/>
            <a:r>
              <a:rPr lang="fr-CA" dirty="0"/>
              <a:t>Trouver la prière qui me correspond</a:t>
            </a:r>
          </a:p>
        </p:txBody>
      </p:sp>
      <p:sp>
        <p:nvSpPr>
          <p:cNvPr id="3" name="Espace réservé du contenu 2">
            <a:extLst>
              <a:ext uri="{FF2B5EF4-FFF2-40B4-BE49-F238E27FC236}">
                <a16:creationId xmlns:a16="http://schemas.microsoft.com/office/drawing/2014/main" id="{589CA8E4-0704-4283-BEA6-68E9FBB9DF82}"/>
              </a:ext>
            </a:extLst>
          </p:cNvPr>
          <p:cNvSpPr>
            <a:spLocks noGrp="1"/>
          </p:cNvSpPr>
          <p:nvPr>
            <p:ph idx="1"/>
          </p:nvPr>
        </p:nvSpPr>
        <p:spPr>
          <a:xfrm>
            <a:off x="3498209" y="184558"/>
            <a:ext cx="8279934" cy="6551802"/>
          </a:xfrm>
        </p:spPr>
        <p:txBody>
          <a:bodyPr>
            <a:normAutofit/>
          </a:bodyPr>
          <a:lstStyle/>
          <a:p>
            <a:pPr marL="0" indent="0">
              <a:buNone/>
            </a:pPr>
            <a:endParaRPr lang="fr-CA" b="1" dirty="0">
              <a:solidFill>
                <a:schemeClr val="tx1"/>
              </a:solidFill>
            </a:endParaRPr>
          </a:p>
          <a:p>
            <a:pPr marL="0" indent="0">
              <a:buNone/>
            </a:pPr>
            <a:r>
              <a:rPr lang="fr-CA" b="1" dirty="0">
                <a:solidFill>
                  <a:schemeClr val="tx1"/>
                </a:solidFill>
              </a:rPr>
              <a:t>Trouver la prière qui nous correspond</a:t>
            </a:r>
            <a:r>
              <a:rPr lang="fr-CA" dirty="0">
                <a:solidFill>
                  <a:schemeClr val="tx1"/>
                </a:solidFill>
              </a:rPr>
              <a:t>…</a:t>
            </a:r>
          </a:p>
          <a:p>
            <a:pPr marL="0" indent="0">
              <a:buNone/>
            </a:pPr>
            <a:r>
              <a:rPr lang="fr-CA" dirty="0">
                <a:solidFill>
                  <a:schemeClr val="tx1"/>
                </a:solidFill>
              </a:rPr>
              <a:t>Selon notre type de personnalité, nous prions différemment.</a:t>
            </a:r>
          </a:p>
          <a:p>
            <a:pPr marL="0" indent="0">
              <a:buNone/>
            </a:pPr>
            <a:r>
              <a:rPr lang="fr-CA" dirty="0">
                <a:solidFill>
                  <a:schemeClr val="tx1"/>
                </a:solidFill>
              </a:rPr>
              <a:t>L’on peut considérer qu’ils y a trois regroupements types : les instinctifs, les émotionnels et les mentaux.</a:t>
            </a:r>
          </a:p>
          <a:p>
            <a:pPr marL="0" indent="0">
              <a:buNone/>
            </a:pPr>
            <a:r>
              <a:rPr lang="fr-CA" b="1" dirty="0">
                <a:solidFill>
                  <a:schemeClr val="tx1"/>
                </a:solidFill>
              </a:rPr>
              <a:t>Les Instinctifs </a:t>
            </a:r>
            <a:r>
              <a:rPr lang="fr-CA" dirty="0">
                <a:solidFill>
                  <a:schemeClr val="tx1"/>
                </a:solidFill>
              </a:rPr>
              <a:t>peuvent être soit sûr d’eux-mêmes, catégoriques et forts ; ou soit réconfortants, désintéressés et accommodants ; peuvent être réformateurs et perfectionnistes.</a:t>
            </a:r>
          </a:p>
          <a:p>
            <a:pPr marL="0" indent="0">
              <a:buNone/>
            </a:pPr>
            <a:r>
              <a:rPr lang="fr-CA" b="1" dirty="0">
                <a:solidFill>
                  <a:schemeClr val="tx1"/>
                </a:solidFill>
              </a:rPr>
              <a:t>Les Émotionnels </a:t>
            </a:r>
            <a:r>
              <a:rPr lang="fr-CA" dirty="0">
                <a:solidFill>
                  <a:schemeClr val="tx1"/>
                </a:solidFill>
              </a:rPr>
              <a:t>peuvent être empathiques et bienveillants et faire passer les besoins des autres avant les leurs ; ou peuvent être énergiques et sur d’eux-mêmes ; ou encore créatifs, sensibles et originaux. </a:t>
            </a:r>
          </a:p>
          <a:p>
            <a:pPr marL="0" indent="0">
              <a:buNone/>
            </a:pPr>
            <a:r>
              <a:rPr lang="fr-CA" b="1" dirty="0">
                <a:solidFill>
                  <a:schemeClr val="tx1"/>
                </a:solidFill>
              </a:rPr>
              <a:t>Les Mentaux </a:t>
            </a:r>
            <a:r>
              <a:rPr lang="fr-CA" dirty="0">
                <a:solidFill>
                  <a:schemeClr val="tx1"/>
                </a:solidFill>
              </a:rPr>
              <a:t>peuvent être penseurs et observateurs ; ou peuvent être loyaux, dévoués, fidèles et responsables ; ou ils peuvent être optimistes et rêveurs.  </a:t>
            </a:r>
          </a:p>
          <a:p>
            <a:pPr marL="0" indent="0">
              <a:buNone/>
            </a:pPr>
            <a:r>
              <a:rPr lang="fr-CA" dirty="0">
                <a:solidFill>
                  <a:schemeClr val="tx1"/>
                </a:solidFill>
              </a:rPr>
              <a:t> </a:t>
            </a:r>
            <a:r>
              <a:rPr lang="fr-CA" sz="2000" b="1" dirty="0">
                <a:solidFill>
                  <a:schemeClr val="tx1"/>
                </a:solidFill>
                <a:latin typeface="Corbel" panose="020B0503020204020204" pitchFamily="34" charset="0"/>
              </a:rPr>
              <a:t>Te-reconnais-tu ?</a:t>
            </a:r>
          </a:p>
          <a:p>
            <a:pPr marL="0" indent="0">
              <a:buNone/>
            </a:pPr>
            <a:endParaRPr lang="fr-CA" dirty="0">
              <a:solidFill>
                <a:schemeClr val="tx1"/>
              </a:solidFill>
            </a:endParaRPr>
          </a:p>
          <a:p>
            <a:pPr marL="0" indent="0">
              <a:buNone/>
            </a:pPr>
            <a:endParaRPr lang="fr-CA" dirty="0"/>
          </a:p>
        </p:txBody>
      </p:sp>
      <p:pic>
        <p:nvPicPr>
          <p:cNvPr id="4" name="Picture 6" descr="Foi, L'Amour De L'Espoir, Croix">
            <a:extLst>
              <a:ext uri="{FF2B5EF4-FFF2-40B4-BE49-F238E27FC236}">
                <a16:creationId xmlns:a16="http://schemas.microsoft.com/office/drawing/2014/main" id="{10FA72FF-F490-40F6-ACE6-EC7B149D2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70" y="1229509"/>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7" name="Son enregistré">
            <a:hlinkClick r:id="" action="ppaction://media"/>
            <a:extLst>
              <a:ext uri="{FF2B5EF4-FFF2-40B4-BE49-F238E27FC236}">
                <a16:creationId xmlns:a16="http://schemas.microsoft.com/office/drawing/2014/main" id="{0BF68CB3-110A-4A7C-86A2-5CB1FEB0D7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2807" y="184558"/>
            <a:ext cx="609600" cy="609600"/>
          </a:xfrm>
          <a:prstGeom prst="rect">
            <a:avLst/>
          </a:prstGeom>
        </p:spPr>
      </p:pic>
    </p:spTree>
    <p:extLst>
      <p:ext uri="{BB962C8B-B14F-4D97-AF65-F5344CB8AC3E}">
        <p14:creationId xmlns:p14="http://schemas.microsoft.com/office/powerpoint/2010/main" val="251173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5966C1-B6EE-4EE7-9D8E-4E283289D63A}"/>
              </a:ext>
            </a:extLst>
          </p:cNvPr>
          <p:cNvSpPr>
            <a:spLocks noGrp="1"/>
          </p:cNvSpPr>
          <p:nvPr>
            <p:ph type="title"/>
          </p:nvPr>
        </p:nvSpPr>
        <p:spPr/>
        <p:txBody>
          <a:bodyPr/>
          <a:lstStyle/>
          <a:p>
            <a:pPr algn="ctr"/>
            <a:r>
              <a:rPr lang="fr-CA" dirty="0"/>
              <a:t>Trouver la prière qui me correspond</a:t>
            </a:r>
          </a:p>
        </p:txBody>
      </p:sp>
      <p:sp>
        <p:nvSpPr>
          <p:cNvPr id="3" name="Espace réservé du contenu 2">
            <a:extLst>
              <a:ext uri="{FF2B5EF4-FFF2-40B4-BE49-F238E27FC236}">
                <a16:creationId xmlns:a16="http://schemas.microsoft.com/office/drawing/2014/main" id="{F3285D3A-3B4F-4EDE-BE1B-2DFE0F0C6087}"/>
              </a:ext>
            </a:extLst>
          </p:cNvPr>
          <p:cNvSpPr>
            <a:spLocks noGrp="1"/>
          </p:cNvSpPr>
          <p:nvPr>
            <p:ph idx="1"/>
          </p:nvPr>
        </p:nvSpPr>
        <p:spPr/>
        <p:txBody>
          <a:bodyPr/>
          <a:lstStyle/>
          <a:p>
            <a:r>
              <a:rPr lang="fr-CA" sz="2800" dirty="0"/>
              <a:t>Pour trouver ton type de personnalité, tu peux faire un test en répondant au questionnaire suivant:</a:t>
            </a:r>
          </a:p>
          <a:p>
            <a:r>
              <a:rPr lang="fr-CA" sz="2800" dirty="0">
                <a:hlinkClick r:id="rId4" action="ppaction://hlinkfile"/>
              </a:rPr>
              <a:t>Test</a:t>
            </a:r>
            <a:endParaRPr lang="fr-CA" sz="2800" dirty="0"/>
          </a:p>
          <a:p>
            <a:pPr marL="0" indent="0">
              <a:buNone/>
            </a:pPr>
            <a:endParaRPr lang="fr-CA" dirty="0"/>
          </a:p>
          <a:p>
            <a:endParaRPr lang="fr-CA" dirty="0"/>
          </a:p>
        </p:txBody>
      </p:sp>
      <p:pic>
        <p:nvPicPr>
          <p:cNvPr id="6" name="Picture 6" descr="Foi, L'Amour De L'Espoir, Croix">
            <a:extLst>
              <a:ext uri="{FF2B5EF4-FFF2-40B4-BE49-F238E27FC236}">
                <a16:creationId xmlns:a16="http://schemas.microsoft.com/office/drawing/2014/main" id="{B56521F5-5AE1-4860-AC34-034F52FD0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70" y="1229509"/>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10" name="Son enregistré">
            <a:hlinkClick r:id="" action="ppaction://media"/>
            <a:extLst>
              <a:ext uri="{FF2B5EF4-FFF2-40B4-BE49-F238E27FC236}">
                <a16:creationId xmlns:a16="http://schemas.microsoft.com/office/drawing/2014/main" id="{CEF8E887-BCE2-4BDF-BCE3-F2CA2D540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9215" y="879544"/>
            <a:ext cx="609600" cy="609600"/>
          </a:xfrm>
          <a:prstGeom prst="rect">
            <a:avLst/>
          </a:prstGeom>
        </p:spPr>
      </p:pic>
    </p:spTree>
    <p:extLst>
      <p:ext uri="{BB962C8B-B14F-4D97-AF65-F5344CB8AC3E}">
        <p14:creationId xmlns:p14="http://schemas.microsoft.com/office/powerpoint/2010/main" val="12793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4B650-5960-40ED-B752-722D90C9738A}"/>
              </a:ext>
            </a:extLst>
          </p:cNvPr>
          <p:cNvSpPr>
            <a:spLocks noGrp="1"/>
          </p:cNvSpPr>
          <p:nvPr>
            <p:ph type="title"/>
          </p:nvPr>
        </p:nvSpPr>
        <p:spPr/>
        <p:txBody>
          <a:bodyPr/>
          <a:lstStyle/>
          <a:p>
            <a:pPr algn="ctr"/>
            <a:r>
              <a:rPr lang="fr-CA" dirty="0"/>
              <a:t>Trouver la prière qui me correspond</a:t>
            </a:r>
          </a:p>
        </p:txBody>
      </p:sp>
      <p:sp>
        <p:nvSpPr>
          <p:cNvPr id="3" name="Espace réservé du contenu 2">
            <a:extLst>
              <a:ext uri="{FF2B5EF4-FFF2-40B4-BE49-F238E27FC236}">
                <a16:creationId xmlns:a16="http://schemas.microsoft.com/office/drawing/2014/main" id="{E63A033A-CCCB-4EDE-A75E-771EC003C612}"/>
              </a:ext>
            </a:extLst>
          </p:cNvPr>
          <p:cNvSpPr>
            <a:spLocks noGrp="1"/>
          </p:cNvSpPr>
          <p:nvPr>
            <p:ph idx="1"/>
          </p:nvPr>
        </p:nvSpPr>
        <p:spPr/>
        <p:txBody>
          <a:bodyPr>
            <a:normAutofit/>
          </a:bodyPr>
          <a:lstStyle/>
          <a:p>
            <a:r>
              <a:rPr lang="fr-CA" sz="2400" dirty="0"/>
              <a:t>Si tu as le plus de A, tu es plutôt Instinctif</a:t>
            </a:r>
          </a:p>
          <a:p>
            <a:pPr marL="0" indent="0">
              <a:buNone/>
            </a:pPr>
            <a:endParaRPr lang="fr-CA" sz="2400" dirty="0"/>
          </a:p>
          <a:p>
            <a:r>
              <a:rPr lang="fr-CA" sz="2400" dirty="0"/>
              <a:t>Si tu as le plus de B, tu es plutôt Émotionnel</a:t>
            </a:r>
          </a:p>
          <a:p>
            <a:pPr marL="0" indent="0">
              <a:buNone/>
            </a:pPr>
            <a:endParaRPr lang="fr-CA" sz="2400" dirty="0"/>
          </a:p>
          <a:p>
            <a:r>
              <a:rPr lang="fr-CA" sz="2400" dirty="0"/>
              <a:t>Si tu as le plus de C, tu es plutôt Mental</a:t>
            </a:r>
          </a:p>
        </p:txBody>
      </p:sp>
      <p:pic>
        <p:nvPicPr>
          <p:cNvPr id="4" name="Picture 6" descr="Foi, L'Amour De L'Espoir, Croix">
            <a:extLst>
              <a:ext uri="{FF2B5EF4-FFF2-40B4-BE49-F238E27FC236}">
                <a16:creationId xmlns:a16="http://schemas.microsoft.com/office/drawing/2014/main" id="{8C4956B0-4A28-407A-9CC9-939D43566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70" y="1229509"/>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Son enregistré">
            <a:hlinkClick r:id="" action="ppaction://media"/>
            <a:extLst>
              <a:ext uri="{FF2B5EF4-FFF2-40B4-BE49-F238E27FC236}">
                <a16:creationId xmlns:a16="http://schemas.microsoft.com/office/drawing/2014/main" id="{A860AE30-1491-49B4-B971-3473834619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13321" y="753010"/>
            <a:ext cx="609600" cy="609600"/>
          </a:xfrm>
          <a:prstGeom prst="rect">
            <a:avLst/>
          </a:prstGeom>
        </p:spPr>
      </p:pic>
    </p:spTree>
    <p:extLst>
      <p:ext uri="{BB962C8B-B14F-4D97-AF65-F5344CB8AC3E}">
        <p14:creationId xmlns:p14="http://schemas.microsoft.com/office/powerpoint/2010/main" val="41259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BF165-8B1E-459E-8326-5DAAFD58E602}"/>
              </a:ext>
            </a:extLst>
          </p:cNvPr>
          <p:cNvSpPr>
            <a:spLocks noGrp="1"/>
          </p:cNvSpPr>
          <p:nvPr>
            <p:ph type="title"/>
          </p:nvPr>
        </p:nvSpPr>
        <p:spPr/>
        <p:txBody>
          <a:bodyPr/>
          <a:lstStyle/>
          <a:p>
            <a:pPr algn="ctr"/>
            <a:r>
              <a:rPr lang="fr-CA" dirty="0"/>
              <a:t>Trouver la prière qui me convient</a:t>
            </a:r>
          </a:p>
        </p:txBody>
      </p:sp>
      <p:sp>
        <p:nvSpPr>
          <p:cNvPr id="3" name="Espace réservé du contenu 2">
            <a:extLst>
              <a:ext uri="{FF2B5EF4-FFF2-40B4-BE49-F238E27FC236}">
                <a16:creationId xmlns:a16="http://schemas.microsoft.com/office/drawing/2014/main" id="{589CA8E4-0704-4283-BEA6-68E9FBB9DF82}"/>
              </a:ext>
            </a:extLst>
          </p:cNvPr>
          <p:cNvSpPr>
            <a:spLocks noGrp="1"/>
          </p:cNvSpPr>
          <p:nvPr>
            <p:ph idx="1"/>
          </p:nvPr>
        </p:nvSpPr>
        <p:spPr>
          <a:xfrm>
            <a:off x="3565320" y="573409"/>
            <a:ext cx="8254767" cy="5702038"/>
          </a:xfrm>
        </p:spPr>
        <p:txBody>
          <a:bodyPr>
            <a:normAutofit fontScale="32500" lnSpcReduction="20000"/>
          </a:bodyPr>
          <a:lstStyle/>
          <a:p>
            <a:pPr marL="0" indent="0">
              <a:buNone/>
            </a:pPr>
            <a:endParaRPr lang="fr-CA" sz="2900" b="1" dirty="0">
              <a:solidFill>
                <a:schemeClr val="tx1"/>
              </a:solidFill>
            </a:endParaRPr>
          </a:p>
          <a:p>
            <a:pPr>
              <a:buFont typeface="Arial" panose="020B0604020202020204" pitchFamily="34" charset="0"/>
              <a:buChar char="•"/>
            </a:pPr>
            <a:r>
              <a:rPr lang="fr-CA" sz="6200" dirty="0">
                <a:solidFill>
                  <a:schemeClr val="tx1"/>
                </a:solidFill>
                <a:latin typeface="Corbel" panose="020B0503020204020204" pitchFamily="34" charset="0"/>
              </a:rPr>
              <a:t>En fonction de ton type de personnalité, voici les prières qui te correspondent :</a:t>
            </a:r>
          </a:p>
          <a:p>
            <a:pPr marL="0" indent="0">
              <a:buNone/>
            </a:pPr>
            <a:endParaRPr lang="fr-CA" sz="2500" dirty="0">
              <a:solidFill>
                <a:schemeClr val="tx1"/>
              </a:solidFill>
              <a:latin typeface="Corbel" panose="020B0503020204020204" pitchFamily="34" charset="0"/>
            </a:endParaRPr>
          </a:p>
          <a:p>
            <a:pPr lvl="1">
              <a:buFont typeface="Arial" panose="020B0604020202020204" pitchFamily="34" charset="0"/>
              <a:buChar char="•"/>
            </a:pPr>
            <a:r>
              <a:rPr lang="fr-CA" sz="6200" b="1" dirty="0">
                <a:solidFill>
                  <a:schemeClr val="tx1"/>
                </a:solidFill>
                <a:latin typeface="Corbel" panose="020B0503020204020204" pitchFamily="34" charset="0"/>
              </a:rPr>
              <a:t>Les instinctifs </a:t>
            </a:r>
            <a:r>
              <a:rPr lang="fr-CA" sz="6200" dirty="0">
                <a:solidFill>
                  <a:schemeClr val="tx1"/>
                </a:solidFill>
                <a:latin typeface="Corbel" panose="020B0503020204020204" pitchFamily="34" charset="0"/>
              </a:rPr>
              <a:t>vont plutôt être attirés par une réflexion sur soi-même que l’on appelle traditionnellement l’examen de conscience et sont appelés à développer l’Amour. </a:t>
            </a:r>
          </a:p>
          <a:p>
            <a:pPr lvl="1">
              <a:buFont typeface="Arial" panose="020B0604020202020204" pitchFamily="34" charset="0"/>
              <a:buChar char="•"/>
            </a:pPr>
            <a:r>
              <a:rPr lang="fr-CA" sz="6200" b="1" dirty="0">
                <a:solidFill>
                  <a:schemeClr val="tx1"/>
                </a:solidFill>
                <a:latin typeface="Corbel" panose="020B0503020204020204" pitchFamily="34" charset="0"/>
              </a:rPr>
              <a:t>Les émotionnels </a:t>
            </a:r>
            <a:r>
              <a:rPr lang="fr-CA" sz="6200" dirty="0">
                <a:solidFill>
                  <a:schemeClr val="tx1"/>
                </a:solidFill>
                <a:latin typeface="Corbel" panose="020B0503020204020204" pitchFamily="34" charset="0"/>
              </a:rPr>
              <a:t>vont plutôt être attirés par la méditation silencieuse guidée, que l’on appelle traditionnellement l’Oraison, et sont appelés à développer l’Espérance. </a:t>
            </a:r>
          </a:p>
          <a:p>
            <a:pPr lvl="1">
              <a:buFont typeface="Arial" panose="020B0604020202020204" pitchFamily="34" charset="0"/>
              <a:buChar char="•"/>
            </a:pPr>
            <a:r>
              <a:rPr lang="fr-CA" sz="6200" b="1" dirty="0">
                <a:solidFill>
                  <a:schemeClr val="tx1"/>
                </a:solidFill>
                <a:latin typeface="Corbel" panose="020B0503020204020204" pitchFamily="34" charset="0"/>
              </a:rPr>
              <a:t>Les mentaux </a:t>
            </a:r>
            <a:r>
              <a:rPr lang="fr-CA" sz="6200" dirty="0">
                <a:solidFill>
                  <a:schemeClr val="tx1"/>
                </a:solidFill>
                <a:latin typeface="Corbel" panose="020B0503020204020204" pitchFamily="34" charset="0"/>
              </a:rPr>
              <a:t>vont plutôt être attirés par une réflexion sur la Parole de Dieu, que l’on appelle traditionnellement la Lectio Divina et sont appelés à approfondir la Confiance. </a:t>
            </a:r>
          </a:p>
          <a:p>
            <a:pPr>
              <a:buFont typeface="Arial" panose="020B0604020202020204" pitchFamily="34" charset="0"/>
              <a:buChar char="•"/>
            </a:pPr>
            <a:r>
              <a:rPr lang="fr-CA" sz="6200" dirty="0">
                <a:solidFill>
                  <a:schemeClr val="tx1"/>
                </a:solidFill>
                <a:latin typeface="Corbel" panose="020B0503020204020204" pitchFamily="34" charset="0"/>
              </a:rPr>
              <a:t>Les trois prochaines diapositives présentent les trois méthodes de prière. Choisis celle qui te convient et consacres-y le temps dont tu disposes: de 5mn à 25 mn. </a:t>
            </a:r>
          </a:p>
          <a:p>
            <a:pPr>
              <a:buFont typeface="Arial" panose="020B0604020202020204" pitchFamily="34" charset="0"/>
              <a:buChar char="•"/>
            </a:pPr>
            <a:r>
              <a:rPr lang="fr-CA" sz="6200" dirty="0">
                <a:solidFill>
                  <a:schemeClr val="tx1"/>
                </a:solidFill>
                <a:latin typeface="Corbel" panose="020B0503020204020204" pitchFamily="34" charset="0"/>
              </a:rPr>
              <a:t>Si tu as le temps, tu peux aussi expérimenter les trois formes de prières. </a:t>
            </a:r>
          </a:p>
          <a:p>
            <a:pPr>
              <a:buFont typeface="Arial" panose="020B0604020202020204" pitchFamily="34" charset="0"/>
              <a:buChar char="•"/>
            </a:pPr>
            <a:r>
              <a:rPr lang="fr-CA" sz="6200" dirty="0">
                <a:solidFill>
                  <a:schemeClr val="tx1"/>
                </a:solidFill>
                <a:latin typeface="Corbel" panose="020B0503020204020204" pitchFamily="34" charset="0"/>
              </a:rPr>
              <a:t>Si tu as déjà une méthode de prière en place qui fonctionne pour toi, tu peux aussi choisir de prier comme à ton habitude. </a:t>
            </a:r>
            <a:endParaRPr lang="fr-CA" sz="6200" dirty="0">
              <a:solidFill>
                <a:schemeClr val="tx1"/>
              </a:solidFill>
            </a:endParaRPr>
          </a:p>
        </p:txBody>
      </p:sp>
      <p:pic>
        <p:nvPicPr>
          <p:cNvPr id="4" name="Picture 6" descr="Foi, L'Amour De L'Espoir, Croix">
            <a:extLst>
              <a:ext uri="{FF2B5EF4-FFF2-40B4-BE49-F238E27FC236}">
                <a16:creationId xmlns:a16="http://schemas.microsoft.com/office/drawing/2014/main" id="{10FA72FF-F490-40F6-ACE6-EC7B149D2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70" y="1229509"/>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5" name="Son enregistré">
            <a:hlinkClick r:id="" action="ppaction://media"/>
            <a:extLst>
              <a:ext uri="{FF2B5EF4-FFF2-40B4-BE49-F238E27FC236}">
                <a16:creationId xmlns:a16="http://schemas.microsoft.com/office/drawing/2014/main" id="{A2771A69-4D59-4F11-9EA1-17991A0D2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8547" y="355833"/>
            <a:ext cx="609600" cy="609600"/>
          </a:xfrm>
          <a:prstGeom prst="rect">
            <a:avLst/>
          </a:prstGeom>
        </p:spPr>
      </p:pic>
    </p:spTree>
    <p:extLst>
      <p:ext uri="{BB962C8B-B14F-4D97-AF65-F5344CB8AC3E}">
        <p14:creationId xmlns:p14="http://schemas.microsoft.com/office/powerpoint/2010/main" val="257849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CB582-323C-498B-8272-BB5A8CCA3F60}"/>
              </a:ext>
            </a:extLst>
          </p:cNvPr>
          <p:cNvSpPr>
            <a:spLocks noGrp="1"/>
          </p:cNvSpPr>
          <p:nvPr>
            <p:ph type="title"/>
          </p:nvPr>
        </p:nvSpPr>
        <p:spPr/>
        <p:txBody>
          <a:bodyPr/>
          <a:lstStyle/>
          <a:p>
            <a:pPr algn="ctr"/>
            <a:r>
              <a:rPr lang="fr-CA" dirty="0"/>
              <a:t>Présentation et déroulement</a:t>
            </a:r>
          </a:p>
        </p:txBody>
      </p:sp>
      <p:sp>
        <p:nvSpPr>
          <p:cNvPr id="3" name="Espace réservé du contenu 2">
            <a:extLst>
              <a:ext uri="{FF2B5EF4-FFF2-40B4-BE49-F238E27FC236}">
                <a16:creationId xmlns:a16="http://schemas.microsoft.com/office/drawing/2014/main" id="{83A2D31B-1BE7-4502-BB09-528EA2C58B37}"/>
              </a:ext>
            </a:extLst>
          </p:cNvPr>
          <p:cNvSpPr>
            <a:spLocks noGrp="1"/>
          </p:cNvSpPr>
          <p:nvPr>
            <p:ph idx="1"/>
          </p:nvPr>
        </p:nvSpPr>
        <p:spPr>
          <a:xfrm>
            <a:off x="3422708" y="763398"/>
            <a:ext cx="8422547" cy="5595457"/>
          </a:xfrm>
        </p:spPr>
        <p:txBody>
          <a:bodyPr>
            <a:normAutofit fontScale="92500" lnSpcReduction="10000"/>
          </a:bodyPr>
          <a:lstStyle/>
          <a:p>
            <a:r>
              <a:rPr lang="fr-CA" dirty="0"/>
              <a:t>Aujourd’hui, à travers ce ressourcement, le CÉFFA vous propose d’aller à la découverte de Dieu dans votre dimension spirituelle. Et de vous laisser toucher en profondeur par Dieu à travers différents outils :</a:t>
            </a:r>
          </a:p>
          <a:p>
            <a:pPr lvl="1"/>
            <a:r>
              <a:rPr lang="fr-CA" dirty="0"/>
              <a:t>En vous laissant accompagner par Jésus, à travers sa Parole et son chant.</a:t>
            </a:r>
          </a:p>
          <a:p>
            <a:pPr lvl="1"/>
            <a:r>
              <a:rPr lang="fr-CA" dirty="0"/>
              <a:t>En vous laissant guider par saint Jean-Baptiste de la Salle, patron des éducateurs, dans une méditation qu’il a lui-même élaborée pour ses enseignants et que nous avons actualisée. </a:t>
            </a:r>
          </a:p>
          <a:p>
            <a:pPr lvl="1"/>
            <a:r>
              <a:rPr lang="fr-CA" dirty="0"/>
              <a:t>En trouvant la façon d’expérimenter la présence de Dieu qui convient à votre personnalité.</a:t>
            </a:r>
          </a:p>
          <a:p>
            <a:pPr lvl="1"/>
            <a:r>
              <a:rPr lang="fr-CA" dirty="0"/>
              <a:t>Et en découvrant la mission des éducateurs  chrétiens: « toucher les cœurs » des enfants et des jeunes.</a:t>
            </a:r>
          </a:p>
          <a:p>
            <a:r>
              <a:rPr lang="fr-CA" dirty="0"/>
              <a:t>Pour vivre pleinement cette retraite, trouvez-vous un endroit tranquille. Installez-vous confortablement et laisser vous guider. </a:t>
            </a:r>
          </a:p>
          <a:p>
            <a:r>
              <a:rPr lang="fr-CA" dirty="0"/>
              <a:t>Vous aurez besoin d’une Bible. Si vous n’en avez pas, vous pouvez en trouver une en ligne: </a:t>
            </a:r>
            <a:r>
              <a:rPr lang="fr-CA" dirty="0">
                <a:hlinkClick r:id="rId4"/>
              </a:rPr>
              <a:t>https://www.aelf.org/bible</a:t>
            </a:r>
            <a:endParaRPr lang="fr-CA" dirty="0"/>
          </a:p>
          <a:p>
            <a:r>
              <a:rPr lang="fr-CA" dirty="0"/>
              <a:t>Vous aurez peut-être envie d’écrire vos réflexions, pensées, prières, expériences dans un journal. Nous en avons composé un pour vous: Imprime ton journal </a:t>
            </a:r>
            <a:r>
              <a:rPr lang="fr-CA" b="1" dirty="0">
                <a:hlinkClick r:id="rId5" action="ppaction://hlinkfile"/>
              </a:rPr>
              <a:t>ici</a:t>
            </a:r>
            <a:r>
              <a:rPr lang="fr-CA" dirty="0"/>
              <a:t>. </a:t>
            </a:r>
          </a:p>
          <a:p>
            <a:r>
              <a:rPr lang="fr-CA" dirty="0"/>
              <a:t>Cette retraite n’a pas de limite de temps ; cela dépend du temps que vous consacrez aux différentes activités. </a:t>
            </a:r>
          </a:p>
          <a:p>
            <a:pPr marL="0" indent="0">
              <a:buNone/>
            </a:pPr>
            <a:endParaRPr lang="fr-CA" dirty="0"/>
          </a:p>
        </p:txBody>
      </p:sp>
      <p:pic>
        <p:nvPicPr>
          <p:cNvPr id="4" name="Picture 6" descr="Foi, L'Amour De L'Espoir, Croix">
            <a:extLst>
              <a:ext uri="{FF2B5EF4-FFF2-40B4-BE49-F238E27FC236}">
                <a16:creationId xmlns:a16="http://schemas.microsoft.com/office/drawing/2014/main" id="{44B0B0CC-ACEF-4493-AC31-2AAD27AD5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70" y="1053340"/>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7" name="Son enregistré">
            <a:hlinkClick r:id="" action="ppaction://media"/>
            <a:extLst>
              <a:ext uri="{FF2B5EF4-FFF2-40B4-BE49-F238E27FC236}">
                <a16:creationId xmlns:a16="http://schemas.microsoft.com/office/drawing/2014/main" id="{B2BF5FED-C088-407D-8EB6-1F97E17D8F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6481" y="78297"/>
            <a:ext cx="609600" cy="609600"/>
          </a:xfrm>
          <a:prstGeom prst="rect">
            <a:avLst/>
          </a:prstGeom>
        </p:spPr>
      </p:pic>
    </p:spTree>
    <p:extLst>
      <p:ext uri="{BB962C8B-B14F-4D97-AF65-F5344CB8AC3E}">
        <p14:creationId xmlns:p14="http://schemas.microsoft.com/office/powerpoint/2010/main" val="40625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F4AEC-D3C8-490D-8CD1-E8AE11B59368}"/>
              </a:ext>
            </a:extLst>
          </p:cNvPr>
          <p:cNvSpPr>
            <a:spLocks noGrp="1"/>
          </p:cNvSpPr>
          <p:nvPr>
            <p:ph type="title"/>
          </p:nvPr>
        </p:nvSpPr>
        <p:spPr/>
        <p:txBody>
          <a:bodyPr/>
          <a:lstStyle/>
          <a:p>
            <a:pPr algn="ctr"/>
            <a:r>
              <a:rPr lang="fr-CA" dirty="0"/>
              <a:t>Lectio Divina</a:t>
            </a:r>
            <a:br>
              <a:rPr lang="fr-CA" dirty="0"/>
            </a:br>
            <a:br>
              <a:rPr lang="fr-CA" dirty="0"/>
            </a:br>
            <a:r>
              <a:rPr lang="fr-CA" dirty="0"/>
              <a:t>Méthode</a:t>
            </a:r>
          </a:p>
        </p:txBody>
      </p:sp>
      <p:sp>
        <p:nvSpPr>
          <p:cNvPr id="3" name="Espace réservé du contenu 2">
            <a:extLst>
              <a:ext uri="{FF2B5EF4-FFF2-40B4-BE49-F238E27FC236}">
                <a16:creationId xmlns:a16="http://schemas.microsoft.com/office/drawing/2014/main" id="{68E2F4F4-2023-440D-BD99-CF0764DB06B0}"/>
              </a:ext>
            </a:extLst>
          </p:cNvPr>
          <p:cNvSpPr>
            <a:spLocks noGrp="1"/>
          </p:cNvSpPr>
          <p:nvPr>
            <p:ph idx="1"/>
          </p:nvPr>
        </p:nvSpPr>
        <p:spPr>
          <a:xfrm>
            <a:off x="3506599" y="872455"/>
            <a:ext cx="8162488" cy="5704514"/>
          </a:xfrm>
        </p:spPr>
        <p:txBody>
          <a:bodyPr>
            <a:normAutofit fontScale="92500" lnSpcReduction="20000"/>
          </a:bodyPr>
          <a:lstStyle/>
          <a:p>
            <a:pPr marL="0" indent="0" algn="just">
              <a:buNone/>
            </a:pPr>
            <a:endParaRPr lang="fr-FR" sz="2200" i="0" dirty="0">
              <a:solidFill>
                <a:srgbClr val="202020"/>
              </a:solidFill>
              <a:effectLst/>
              <a:latin typeface="Overpass"/>
            </a:endParaRPr>
          </a:p>
          <a:p>
            <a:pPr marL="0" indent="0" algn="just">
              <a:buNone/>
            </a:pPr>
            <a:r>
              <a:rPr lang="fr-FR" sz="2200" b="1" i="0" dirty="0">
                <a:solidFill>
                  <a:srgbClr val="202020"/>
                </a:solidFill>
                <a:effectLst/>
                <a:latin typeface="Overpass"/>
              </a:rPr>
              <a:t>La </a:t>
            </a:r>
            <a:r>
              <a:rPr lang="fr-FR" sz="2200" b="1" i="1" dirty="0">
                <a:solidFill>
                  <a:srgbClr val="202020"/>
                </a:solidFill>
                <a:effectLst/>
                <a:latin typeface="Overpass"/>
              </a:rPr>
              <a:t>lectio </a:t>
            </a:r>
            <a:r>
              <a:rPr lang="fr-FR" sz="2200" b="1" i="1" dirty="0" err="1">
                <a:solidFill>
                  <a:srgbClr val="202020"/>
                </a:solidFill>
                <a:effectLst/>
                <a:latin typeface="Overpass"/>
              </a:rPr>
              <a:t>divina</a:t>
            </a:r>
            <a:r>
              <a:rPr lang="fr-FR" sz="2200" b="1" i="1" dirty="0">
                <a:solidFill>
                  <a:srgbClr val="202020"/>
                </a:solidFill>
                <a:effectLst/>
                <a:latin typeface="Overpass"/>
              </a:rPr>
              <a:t> </a:t>
            </a:r>
            <a:r>
              <a:rPr lang="fr-FR" sz="2200" b="1" i="0" dirty="0">
                <a:solidFill>
                  <a:srgbClr val="202020"/>
                </a:solidFill>
                <a:effectLst/>
                <a:latin typeface="Overpass"/>
              </a:rPr>
              <a:t>constitue un cheminement intérieur d’approfondissement de la Parole de Dieu en 4 étapes</a:t>
            </a:r>
            <a:r>
              <a:rPr lang="fr-FR" sz="2200" b="0" i="0" dirty="0">
                <a:solidFill>
                  <a:srgbClr val="202020"/>
                </a:solidFill>
                <a:effectLst/>
                <a:latin typeface="Overpass"/>
              </a:rPr>
              <a:t>. </a:t>
            </a:r>
          </a:p>
          <a:p>
            <a:pPr marL="0" indent="0" algn="just">
              <a:buNone/>
            </a:pPr>
            <a:endParaRPr lang="fr-FR" sz="900" b="0" i="0" dirty="0">
              <a:solidFill>
                <a:srgbClr val="202020"/>
              </a:solidFill>
              <a:effectLst/>
              <a:latin typeface="Overpass"/>
            </a:endParaRPr>
          </a:p>
          <a:p>
            <a:pPr lvl="1" algn="just">
              <a:buFont typeface="Arial" panose="020B0604020202020204" pitchFamily="34" charset="0"/>
              <a:buChar char="•"/>
            </a:pPr>
            <a:r>
              <a:rPr lang="fr-FR" sz="2200" b="0" i="0" dirty="0">
                <a:solidFill>
                  <a:srgbClr val="202020"/>
                </a:solidFill>
                <a:effectLst/>
                <a:latin typeface="Overpass"/>
              </a:rPr>
              <a:t>La </a:t>
            </a:r>
            <a:r>
              <a:rPr lang="fr-FR" sz="2200" b="1" i="1" dirty="0">
                <a:solidFill>
                  <a:srgbClr val="202020"/>
                </a:solidFill>
                <a:effectLst/>
                <a:latin typeface="Overpass"/>
              </a:rPr>
              <a:t>lectio</a:t>
            </a:r>
            <a:r>
              <a:rPr lang="fr-FR" sz="2200" dirty="0">
                <a:solidFill>
                  <a:srgbClr val="202020"/>
                </a:solidFill>
                <a:latin typeface="Overpass"/>
              </a:rPr>
              <a:t>:</a:t>
            </a:r>
            <a:r>
              <a:rPr lang="fr-FR" sz="2200" b="0" i="0" dirty="0">
                <a:solidFill>
                  <a:srgbClr val="202020"/>
                </a:solidFill>
                <a:effectLst/>
                <a:latin typeface="Overpass"/>
              </a:rPr>
              <a:t> consiste à lire et relire un passage de l’Écriture Sainte en en recueillant les principaux éléments.</a:t>
            </a:r>
          </a:p>
          <a:p>
            <a:pPr lvl="1" algn="just">
              <a:buFont typeface="Arial" panose="020B0604020202020204" pitchFamily="34" charset="0"/>
              <a:buChar char="•"/>
            </a:pPr>
            <a:r>
              <a:rPr lang="fr-FR" sz="2200" b="0" i="0" dirty="0">
                <a:solidFill>
                  <a:srgbClr val="202020"/>
                </a:solidFill>
                <a:effectLst/>
                <a:latin typeface="Overpass"/>
              </a:rPr>
              <a:t>La </a:t>
            </a:r>
            <a:r>
              <a:rPr lang="fr-FR" sz="2200" b="1" i="1" dirty="0" err="1">
                <a:solidFill>
                  <a:srgbClr val="202020"/>
                </a:solidFill>
                <a:effectLst/>
                <a:latin typeface="Overpass"/>
              </a:rPr>
              <a:t>meditatio</a:t>
            </a:r>
            <a:r>
              <a:rPr lang="fr-FR" sz="2200" dirty="0">
                <a:solidFill>
                  <a:srgbClr val="202020"/>
                </a:solidFill>
                <a:latin typeface="Overpass"/>
              </a:rPr>
              <a:t>:</a:t>
            </a:r>
            <a:r>
              <a:rPr lang="fr-FR" sz="2200" b="0" i="0" dirty="0">
                <a:solidFill>
                  <a:srgbClr val="202020"/>
                </a:solidFill>
                <a:effectLst/>
                <a:latin typeface="Overpass"/>
              </a:rPr>
              <a:t> </a:t>
            </a:r>
            <a:r>
              <a:rPr lang="fr-FR" sz="2200" dirty="0">
                <a:solidFill>
                  <a:srgbClr val="202020"/>
                </a:solidFill>
                <a:latin typeface="Overpass"/>
              </a:rPr>
              <a:t>c</a:t>
            </a:r>
            <a:r>
              <a:rPr lang="fr-FR" sz="2200" b="0" i="0" dirty="0">
                <a:solidFill>
                  <a:srgbClr val="202020"/>
                </a:solidFill>
                <a:effectLst/>
                <a:latin typeface="Overpass"/>
              </a:rPr>
              <a:t>’est comme un temps d’arrêt intérieur, où l’âme se tourne vers Dieu en cherchant à comprendre ce que sa parole dit aujourd’hui pour la vie concrète. </a:t>
            </a:r>
          </a:p>
          <a:p>
            <a:pPr lvl="1" algn="just">
              <a:buFont typeface="Arial" panose="020B0604020202020204" pitchFamily="34" charset="0"/>
              <a:buChar char="•"/>
            </a:pPr>
            <a:r>
              <a:rPr lang="fr-FR" sz="2200" dirty="0">
                <a:solidFill>
                  <a:srgbClr val="202020"/>
                </a:solidFill>
                <a:latin typeface="Overpass"/>
              </a:rPr>
              <a:t>L</a:t>
            </a:r>
            <a:r>
              <a:rPr lang="fr-FR" sz="2200" b="1" i="1" dirty="0">
                <a:solidFill>
                  <a:srgbClr val="202020"/>
                </a:solidFill>
                <a:effectLst/>
                <a:latin typeface="Overpass"/>
              </a:rPr>
              <a:t>’</a:t>
            </a:r>
            <a:r>
              <a:rPr lang="fr-FR" sz="2200" b="1" i="1" dirty="0" err="1">
                <a:solidFill>
                  <a:srgbClr val="202020"/>
                </a:solidFill>
                <a:effectLst/>
                <a:latin typeface="Overpass"/>
              </a:rPr>
              <a:t>oratio</a:t>
            </a:r>
            <a:r>
              <a:rPr lang="fr-FR" sz="2200" b="1" i="1" dirty="0">
                <a:solidFill>
                  <a:srgbClr val="202020"/>
                </a:solidFill>
                <a:effectLst/>
                <a:latin typeface="Overpass"/>
              </a:rPr>
              <a:t>: </a:t>
            </a:r>
            <a:r>
              <a:rPr lang="fr-FR" sz="2200" b="0" i="0" dirty="0">
                <a:solidFill>
                  <a:srgbClr val="202020"/>
                </a:solidFill>
                <a:effectLst/>
                <a:latin typeface="Overpass"/>
              </a:rPr>
              <a:t>est un moment ou la Parole devient prière. Tu peux reprendre un passage et en faire une courte prière. Par exemple, le « Aimez-vous les uns les autres » peut devenir: «  Seigneur, aide-moi à grandir dans l’amour du prochain ».  </a:t>
            </a:r>
          </a:p>
          <a:p>
            <a:pPr lvl="1" algn="just">
              <a:buFont typeface="Arial" panose="020B0604020202020204" pitchFamily="34" charset="0"/>
              <a:buChar char="•"/>
            </a:pPr>
            <a:r>
              <a:rPr lang="fr-FR" sz="2200" b="0" i="0" dirty="0">
                <a:solidFill>
                  <a:srgbClr val="202020"/>
                </a:solidFill>
                <a:effectLst/>
                <a:latin typeface="Overpass"/>
              </a:rPr>
              <a:t>et qui nous conduit enfin à la </a:t>
            </a:r>
            <a:r>
              <a:rPr lang="fr-FR" sz="2200" b="1" i="1" dirty="0" err="1">
                <a:solidFill>
                  <a:srgbClr val="202020"/>
                </a:solidFill>
                <a:effectLst/>
                <a:latin typeface="Overpass"/>
              </a:rPr>
              <a:t>contemplatio</a:t>
            </a:r>
            <a:r>
              <a:rPr lang="fr-FR" sz="2200" b="0" i="0" dirty="0">
                <a:solidFill>
                  <a:srgbClr val="202020"/>
                </a:solidFill>
                <a:effectLst/>
                <a:latin typeface="Overpass"/>
              </a:rPr>
              <a:t> : qui est </a:t>
            </a:r>
            <a:r>
              <a:rPr lang="fr-FR" sz="2200" dirty="0">
                <a:solidFill>
                  <a:srgbClr val="202020"/>
                </a:solidFill>
                <a:latin typeface="Overpass"/>
              </a:rPr>
              <a:t>un moment de méditation silencieuse. I</a:t>
            </a:r>
            <a:r>
              <a:rPr lang="fr-FR" sz="2200" b="0" i="0" dirty="0">
                <a:solidFill>
                  <a:srgbClr val="202020"/>
                </a:solidFill>
                <a:effectLst/>
                <a:latin typeface="Overpass"/>
              </a:rPr>
              <a:t>l s’agit de maintenir ton cœur attentif à la présence du Christ, dont la parole est une « </a:t>
            </a:r>
            <a:r>
              <a:rPr lang="fr-FR" sz="2200" b="0" i="1" dirty="0">
                <a:solidFill>
                  <a:srgbClr val="202020"/>
                </a:solidFill>
                <a:effectLst/>
                <a:latin typeface="Overpass"/>
              </a:rPr>
              <a:t>lampe brillant dans l’obscurité, jusqu’à ce que paraisse le jour et que l’étoile du matin se lève dans nos cœurs</a:t>
            </a:r>
            <a:r>
              <a:rPr lang="fr-FR" sz="2200" b="0" i="0" dirty="0">
                <a:solidFill>
                  <a:srgbClr val="202020"/>
                </a:solidFill>
                <a:effectLst/>
                <a:latin typeface="Overpass"/>
              </a:rPr>
              <a:t> » (2 P 1, 19). »</a:t>
            </a:r>
          </a:p>
          <a:p>
            <a:pPr algn="r"/>
            <a:endParaRPr lang="fr-FR" b="0" i="0" dirty="0">
              <a:solidFill>
                <a:srgbClr val="202020"/>
              </a:solidFill>
              <a:effectLst/>
              <a:latin typeface="Overpass"/>
            </a:endParaRPr>
          </a:p>
          <a:p>
            <a:pPr marL="0" indent="0">
              <a:buNone/>
            </a:pPr>
            <a:r>
              <a:rPr lang="fr-CA" dirty="0">
                <a:hlinkClick r:id="rId4"/>
              </a:rPr>
              <a:t>https://lectiodivina.catholique.fr/quatre-etapes-de-la-lectio-divina/</a:t>
            </a:r>
            <a:endParaRPr lang="fr-CA" dirty="0"/>
          </a:p>
          <a:p>
            <a:pPr marL="0" indent="0">
              <a:buNone/>
            </a:pPr>
            <a:endParaRPr lang="fr-CA" dirty="0"/>
          </a:p>
          <a:p>
            <a:pPr lvl="1"/>
            <a:endParaRPr lang="fr-CA" dirty="0"/>
          </a:p>
        </p:txBody>
      </p:sp>
      <p:pic>
        <p:nvPicPr>
          <p:cNvPr id="4" name="Picture 6" descr="Foi, L'Amour De L'Espoir, Croix">
            <a:extLst>
              <a:ext uri="{FF2B5EF4-FFF2-40B4-BE49-F238E27FC236}">
                <a16:creationId xmlns:a16="http://schemas.microsoft.com/office/drawing/2014/main" id="{19650C06-4A41-412F-9C3A-7D237653D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81" y="1430845"/>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10" name="Son enregistré">
            <a:hlinkClick r:id="" action="ppaction://media"/>
            <a:extLst>
              <a:ext uri="{FF2B5EF4-FFF2-40B4-BE49-F238E27FC236}">
                <a16:creationId xmlns:a16="http://schemas.microsoft.com/office/drawing/2014/main" id="{BEDEB651-9C55-4571-A52F-B2E7506622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0375" y="262855"/>
            <a:ext cx="609600" cy="609600"/>
          </a:xfrm>
          <a:prstGeom prst="rect">
            <a:avLst/>
          </a:prstGeom>
        </p:spPr>
      </p:pic>
    </p:spTree>
    <p:extLst>
      <p:ext uri="{BB962C8B-B14F-4D97-AF65-F5344CB8AC3E}">
        <p14:creationId xmlns:p14="http://schemas.microsoft.com/office/powerpoint/2010/main" val="3158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F4AEC-D3C8-490D-8CD1-E8AE11B59368}"/>
              </a:ext>
            </a:extLst>
          </p:cNvPr>
          <p:cNvSpPr>
            <a:spLocks noGrp="1"/>
          </p:cNvSpPr>
          <p:nvPr>
            <p:ph type="title"/>
          </p:nvPr>
        </p:nvSpPr>
        <p:spPr/>
        <p:txBody>
          <a:bodyPr/>
          <a:lstStyle/>
          <a:p>
            <a:r>
              <a:rPr lang="fr-CA" dirty="0"/>
              <a:t>Lectio Divina</a:t>
            </a:r>
            <a:endParaRPr lang="fr-CA" sz="2000" dirty="0"/>
          </a:p>
        </p:txBody>
      </p:sp>
      <p:sp>
        <p:nvSpPr>
          <p:cNvPr id="3" name="Espace réservé du contenu 2">
            <a:extLst>
              <a:ext uri="{FF2B5EF4-FFF2-40B4-BE49-F238E27FC236}">
                <a16:creationId xmlns:a16="http://schemas.microsoft.com/office/drawing/2014/main" id="{68E2F4F4-2023-440D-BD99-CF0764DB06B0}"/>
              </a:ext>
            </a:extLst>
          </p:cNvPr>
          <p:cNvSpPr>
            <a:spLocks noGrp="1"/>
          </p:cNvSpPr>
          <p:nvPr>
            <p:ph idx="1"/>
          </p:nvPr>
        </p:nvSpPr>
        <p:spPr>
          <a:xfrm>
            <a:off x="3514987" y="799052"/>
            <a:ext cx="8246377" cy="5259896"/>
          </a:xfrm>
        </p:spPr>
        <p:txBody>
          <a:bodyPr>
            <a:normAutofit fontScale="92500" lnSpcReduction="20000"/>
          </a:bodyPr>
          <a:lstStyle/>
          <a:p>
            <a:pPr marL="0" indent="0">
              <a:buNone/>
            </a:pPr>
            <a:r>
              <a:rPr lang="fr-CA" sz="2200" b="1" dirty="0"/>
              <a:t>Tes choix de lectures pour la Lectio Divina: </a:t>
            </a:r>
          </a:p>
          <a:p>
            <a:pPr marL="0" indent="0">
              <a:buNone/>
            </a:pPr>
            <a:endParaRPr lang="fr-CA" sz="2200" b="1" dirty="0"/>
          </a:p>
          <a:p>
            <a:pPr lvl="1"/>
            <a:r>
              <a:rPr lang="fr-CA" sz="2200" b="1" dirty="0"/>
              <a:t>Ps 139, 1-34</a:t>
            </a:r>
            <a:r>
              <a:rPr lang="fr-CA" sz="2200" dirty="0"/>
              <a:t>: Seigneur, tu me connais !</a:t>
            </a:r>
          </a:p>
          <a:p>
            <a:pPr lvl="1"/>
            <a:r>
              <a:rPr lang="fr-CA" sz="2200" b="1" dirty="0"/>
              <a:t>Mt 6.6, 1</a:t>
            </a:r>
            <a:r>
              <a:rPr lang="fr-CA" sz="2200" dirty="0"/>
              <a:t>: Conseil de Jésus sur la prière: Prie dans le secret.</a:t>
            </a:r>
          </a:p>
          <a:p>
            <a:pPr lvl="1"/>
            <a:r>
              <a:rPr lang="fr-CA" sz="2200" b="1" dirty="0"/>
              <a:t>Luc 5, 4-11</a:t>
            </a:r>
            <a:r>
              <a:rPr lang="fr-CA" sz="2200" dirty="0"/>
              <a:t>: Même si Pierre ne se sent pas à la hauteur, il quitte tout pour suivre Jésus ressuscité.</a:t>
            </a:r>
          </a:p>
          <a:p>
            <a:pPr lvl="1"/>
            <a:r>
              <a:rPr lang="fr-CA" sz="2200" b="1" dirty="0"/>
              <a:t>Luc 10, 38-42</a:t>
            </a:r>
            <a:r>
              <a:rPr lang="fr-CA" sz="2200" dirty="0"/>
              <a:t>: Marthe est préoccupée par beaucoup de choses. </a:t>
            </a:r>
          </a:p>
          <a:p>
            <a:pPr lvl="1"/>
            <a:r>
              <a:rPr lang="fr-CA" sz="2200" b="1" dirty="0" err="1"/>
              <a:t>Jn</a:t>
            </a:r>
            <a:r>
              <a:rPr lang="fr-CA" sz="2200" b="1" dirty="0"/>
              <a:t> 11, 20-44</a:t>
            </a:r>
            <a:r>
              <a:rPr lang="fr-CA" sz="2200" dirty="0"/>
              <a:t>: Marthe reconnaît Jésus comme son Seigneur, capable de ressusciter les morts.</a:t>
            </a:r>
          </a:p>
          <a:p>
            <a:pPr lvl="1"/>
            <a:r>
              <a:rPr lang="fr-CA" sz="2200" b="1" dirty="0" err="1"/>
              <a:t>Jn</a:t>
            </a:r>
            <a:r>
              <a:rPr lang="fr-CA" sz="2200" b="1" dirty="0"/>
              <a:t> 20, 1-18</a:t>
            </a:r>
            <a:r>
              <a:rPr lang="fr-CA" sz="2200" dirty="0"/>
              <a:t>: Marie-Madeleine est appelée à reconnaître Jésus ressuscité et à annoncer la Bonne Nouvelle. </a:t>
            </a:r>
          </a:p>
          <a:p>
            <a:pPr lvl="1"/>
            <a:r>
              <a:rPr lang="fr-CA" sz="2200" b="1" dirty="0"/>
              <a:t>Luc 24, 13-35</a:t>
            </a:r>
            <a:r>
              <a:rPr lang="fr-CA" sz="2200" dirty="0"/>
              <a:t>: Les disciples d’Emmaüs, leur rencontre avec Jésus et  l’Espérance qui renaît. </a:t>
            </a:r>
          </a:p>
          <a:p>
            <a:pPr lvl="1"/>
            <a:r>
              <a:rPr lang="fr-CA" sz="2200" b="1" dirty="0"/>
              <a:t>Mt 16, 13-19</a:t>
            </a:r>
            <a:r>
              <a:rPr lang="fr-CA" sz="2200" dirty="0"/>
              <a:t>: Pour vous, qui suis-je ? Demande Jésus à chacun d’entre-nous. </a:t>
            </a:r>
          </a:p>
          <a:p>
            <a:pPr lvl="1"/>
            <a:r>
              <a:rPr lang="fr-CA" sz="2200" b="1" dirty="0" err="1"/>
              <a:t>Jn</a:t>
            </a:r>
            <a:r>
              <a:rPr lang="fr-CA" sz="2200" b="1" dirty="0"/>
              <a:t> 6, 5-6</a:t>
            </a:r>
            <a:r>
              <a:rPr lang="fr-CA" sz="2200" dirty="0"/>
              <a:t>: Jésus et la multiplication des pains: Philippe ne sait pas comment Jésus va bien pouvoir nourrir toute cette foule !</a:t>
            </a:r>
          </a:p>
          <a:p>
            <a:pPr lvl="1"/>
            <a:r>
              <a:rPr lang="fr-CA" sz="2200" b="1" dirty="0"/>
              <a:t>Mc 4, 35-41</a:t>
            </a:r>
            <a:r>
              <a:rPr lang="fr-CA" sz="2200" dirty="0"/>
              <a:t>: Jésus nous appelle à la confiance.  </a:t>
            </a:r>
          </a:p>
          <a:p>
            <a:pPr lvl="1"/>
            <a:endParaRPr lang="fr-CA" dirty="0"/>
          </a:p>
        </p:txBody>
      </p:sp>
      <p:pic>
        <p:nvPicPr>
          <p:cNvPr id="4" name="Picture 6" descr="Foi, L'Amour De L'Espoir, Croix">
            <a:extLst>
              <a:ext uri="{FF2B5EF4-FFF2-40B4-BE49-F238E27FC236}">
                <a16:creationId xmlns:a16="http://schemas.microsoft.com/office/drawing/2014/main" id="{19650C06-4A41-412F-9C3A-7D237653D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81" y="1430845"/>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7" name="Son enregistré">
            <a:hlinkClick r:id="" action="ppaction://media"/>
            <a:extLst>
              <a:ext uri="{FF2B5EF4-FFF2-40B4-BE49-F238E27FC236}">
                <a16:creationId xmlns:a16="http://schemas.microsoft.com/office/drawing/2014/main" id="{34DED99D-6FB1-4354-8FF5-B1EBB198C4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3380" y="189452"/>
            <a:ext cx="609600" cy="609600"/>
          </a:xfrm>
          <a:prstGeom prst="rect">
            <a:avLst/>
          </a:prstGeom>
        </p:spPr>
      </p:pic>
    </p:spTree>
    <p:extLst>
      <p:ext uri="{BB962C8B-B14F-4D97-AF65-F5344CB8AC3E}">
        <p14:creationId xmlns:p14="http://schemas.microsoft.com/office/powerpoint/2010/main" val="17452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FE3D4-0100-406A-8C9B-9CD62BF64C1C}"/>
              </a:ext>
            </a:extLst>
          </p:cNvPr>
          <p:cNvSpPr>
            <a:spLocks noGrp="1"/>
          </p:cNvSpPr>
          <p:nvPr>
            <p:ph type="title"/>
          </p:nvPr>
        </p:nvSpPr>
        <p:spPr>
          <a:xfrm>
            <a:off x="58723" y="1057013"/>
            <a:ext cx="3254928" cy="4668007"/>
          </a:xfrm>
        </p:spPr>
        <p:txBody>
          <a:bodyPr>
            <a:normAutofit/>
          </a:bodyPr>
          <a:lstStyle/>
          <a:p>
            <a:pPr algn="ctr"/>
            <a:r>
              <a:rPr lang="fr-CA" sz="3200" dirty="0"/>
              <a:t>Autoréflexion, traditionnellement appelé </a:t>
            </a:r>
            <a:br>
              <a:rPr lang="fr-CA" sz="3200" dirty="0"/>
            </a:br>
            <a:r>
              <a:rPr lang="fr-CA" sz="3200" dirty="0"/>
              <a:t>Examen de conscience</a:t>
            </a:r>
          </a:p>
        </p:txBody>
      </p:sp>
      <p:sp>
        <p:nvSpPr>
          <p:cNvPr id="3" name="Espace réservé du contenu 2">
            <a:extLst>
              <a:ext uri="{FF2B5EF4-FFF2-40B4-BE49-F238E27FC236}">
                <a16:creationId xmlns:a16="http://schemas.microsoft.com/office/drawing/2014/main" id="{D3DAE248-AD27-4503-8B1D-9225F71150EE}"/>
              </a:ext>
            </a:extLst>
          </p:cNvPr>
          <p:cNvSpPr>
            <a:spLocks noGrp="1"/>
          </p:cNvSpPr>
          <p:nvPr>
            <p:ph idx="1"/>
          </p:nvPr>
        </p:nvSpPr>
        <p:spPr>
          <a:xfrm>
            <a:off x="3513255" y="366340"/>
            <a:ext cx="8021607" cy="5908625"/>
          </a:xfrm>
        </p:spPr>
        <p:txBody>
          <a:bodyPr>
            <a:noAutofit/>
          </a:bodyPr>
          <a:lstStyle/>
          <a:p>
            <a:pPr marL="0" indent="0">
              <a:buNone/>
            </a:pPr>
            <a:r>
              <a:rPr lang="fr-CA" b="1" dirty="0"/>
              <a:t>Mets toi en présence de Dieu et choisis de répondre à une ou plusieurs qui t’attirent </a:t>
            </a:r>
            <a:r>
              <a:rPr lang="fr-CA" dirty="0"/>
              <a:t>:</a:t>
            </a:r>
          </a:p>
          <a:p>
            <a:pPr>
              <a:buFont typeface="Arial" panose="020B0604020202020204" pitchFamily="34" charset="0"/>
              <a:buChar char="•"/>
            </a:pPr>
            <a:r>
              <a:rPr lang="fr-CA" dirty="0"/>
              <a:t>Où est-ce que j’investis mon énergie ? Quelles sont mes priorités ?</a:t>
            </a:r>
          </a:p>
          <a:p>
            <a:pPr>
              <a:buFont typeface="Arial" panose="020B0604020202020204" pitchFamily="34" charset="0"/>
              <a:buChar char="•"/>
            </a:pPr>
            <a:r>
              <a:rPr lang="fr-CA" dirty="0"/>
              <a:t>Quelles sont mes fragilités, mes peurs ?</a:t>
            </a:r>
          </a:p>
          <a:p>
            <a:pPr>
              <a:buFont typeface="Arial" panose="020B0604020202020204" pitchFamily="34" charset="0"/>
              <a:buChar char="•"/>
            </a:pPr>
            <a:r>
              <a:rPr lang="fr-CA" dirty="0"/>
              <a:t>De quoi ai-je besoin pour trouver mon équilibre ?</a:t>
            </a:r>
          </a:p>
          <a:p>
            <a:pPr>
              <a:buFont typeface="Arial" panose="020B0604020202020204" pitchFamily="34" charset="0"/>
              <a:buChar char="•"/>
            </a:pPr>
            <a:r>
              <a:rPr lang="fr-CA" dirty="0"/>
              <a:t>Comment est-ce que j’accueille l’autre, avec jugement, patience ou compassion ? </a:t>
            </a:r>
          </a:p>
          <a:p>
            <a:pPr>
              <a:buFont typeface="Arial" panose="020B0604020202020204" pitchFamily="34" charset="0"/>
              <a:buChar char="•"/>
            </a:pPr>
            <a:r>
              <a:rPr lang="fr-CA" dirty="0"/>
              <a:t>Ou est-ce que j’en suis dans ma relation avec Dieu ?</a:t>
            </a:r>
          </a:p>
          <a:p>
            <a:pPr>
              <a:buFont typeface="Arial" panose="020B0604020202020204" pitchFamily="34" charset="0"/>
              <a:buChar char="•"/>
            </a:pPr>
            <a:r>
              <a:rPr lang="fr-CA" dirty="0"/>
              <a:t>Comment est-ce que je vis mon métier d’enseignant au sein d’une école catholique ?</a:t>
            </a:r>
          </a:p>
          <a:p>
            <a:pPr marL="0" indent="0">
              <a:buNone/>
            </a:pPr>
            <a:r>
              <a:rPr lang="fr-CA" b="1" dirty="0"/>
              <a:t>Quand tu as terminé</a:t>
            </a:r>
            <a:r>
              <a:rPr lang="fr-CA" dirty="0"/>
              <a:t>, souviens toi que Dieu est miséricorde et qu’il pardonne tout ! Son amour est inconditionnel et sa tendresse est infinie. Tu es son enfant et il veut ton bonheur et le bonheur de ceux qui t’entourent.  Et, termine soit avec une prière qui sort de ton cœur ou le Notre Père ou autre. </a:t>
            </a:r>
          </a:p>
        </p:txBody>
      </p:sp>
      <p:pic>
        <p:nvPicPr>
          <p:cNvPr id="4" name="Picture 6" descr="Foi, L'Amour De L'Espoir, Croix">
            <a:extLst>
              <a:ext uri="{FF2B5EF4-FFF2-40B4-BE49-F238E27FC236}">
                <a16:creationId xmlns:a16="http://schemas.microsoft.com/office/drawing/2014/main" id="{4B0A6C3E-EE3C-4D04-B186-C7142E0F4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866" y="1132980"/>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8" name="Son enregistré">
            <a:hlinkClick r:id="" action="ppaction://media"/>
            <a:extLst>
              <a:ext uri="{FF2B5EF4-FFF2-40B4-BE49-F238E27FC236}">
                <a16:creationId xmlns:a16="http://schemas.microsoft.com/office/drawing/2014/main" id="{217B23BF-3B80-4D43-B521-6992AE5DC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8309" y="179664"/>
            <a:ext cx="609600" cy="609600"/>
          </a:xfrm>
          <a:prstGeom prst="rect">
            <a:avLst/>
          </a:prstGeom>
        </p:spPr>
      </p:pic>
    </p:spTree>
    <p:extLst>
      <p:ext uri="{BB962C8B-B14F-4D97-AF65-F5344CB8AC3E}">
        <p14:creationId xmlns:p14="http://schemas.microsoft.com/office/powerpoint/2010/main" val="35391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6272B-FC79-4211-ADFB-B280DBB0D41E}"/>
              </a:ext>
            </a:extLst>
          </p:cNvPr>
          <p:cNvSpPr>
            <a:spLocks noGrp="1"/>
          </p:cNvSpPr>
          <p:nvPr>
            <p:ph type="title"/>
          </p:nvPr>
        </p:nvSpPr>
        <p:spPr/>
        <p:txBody>
          <a:bodyPr/>
          <a:lstStyle/>
          <a:p>
            <a:r>
              <a:rPr lang="fr-CA" dirty="0"/>
              <a:t>Méditation en silence</a:t>
            </a:r>
          </a:p>
        </p:txBody>
      </p:sp>
      <p:sp>
        <p:nvSpPr>
          <p:cNvPr id="3" name="Espace réservé du contenu 2">
            <a:extLst>
              <a:ext uri="{FF2B5EF4-FFF2-40B4-BE49-F238E27FC236}">
                <a16:creationId xmlns:a16="http://schemas.microsoft.com/office/drawing/2014/main" id="{243D496D-F275-4425-BAF9-B434F5825964}"/>
              </a:ext>
            </a:extLst>
          </p:cNvPr>
          <p:cNvSpPr>
            <a:spLocks noGrp="1"/>
          </p:cNvSpPr>
          <p:nvPr>
            <p:ph idx="1"/>
          </p:nvPr>
        </p:nvSpPr>
        <p:spPr>
          <a:xfrm>
            <a:off x="3523377" y="1702964"/>
            <a:ext cx="8179264" cy="5620782"/>
          </a:xfrm>
        </p:spPr>
        <p:txBody>
          <a:bodyPr>
            <a:normAutofit/>
          </a:bodyPr>
          <a:lstStyle/>
          <a:p>
            <a:pPr marL="0" indent="0">
              <a:buNone/>
            </a:pPr>
            <a:endParaRPr lang="fr-CA" u="sng" dirty="0">
              <a:solidFill>
                <a:schemeClr val="tx1"/>
              </a:solidFill>
              <a:hlinkClick r:id="rId4">
                <a:extLst>
                  <a:ext uri="{A12FA001-AC4F-418D-AE19-62706E023703}">
                    <ahyp:hlinkClr xmlns:ahyp="http://schemas.microsoft.com/office/drawing/2018/hyperlinkcolor" val="tx"/>
                  </a:ext>
                </a:extLst>
              </a:hlinkClick>
            </a:endParaRPr>
          </a:p>
          <a:p>
            <a:pPr marL="0" indent="0">
              <a:buNone/>
            </a:pPr>
            <a:endParaRPr lang="fr-CA" dirty="0">
              <a:hlinkClick r:id="rId4"/>
            </a:endParaRPr>
          </a:p>
          <a:p>
            <a:pPr marL="0" indent="0">
              <a:buNone/>
            </a:pPr>
            <a:endParaRPr lang="fr-CA" dirty="0">
              <a:hlinkClick r:id="rId4"/>
            </a:endParaRPr>
          </a:p>
          <a:p>
            <a:pPr marL="0" indent="0">
              <a:buNone/>
            </a:pPr>
            <a:endParaRPr lang="fr-CA" dirty="0">
              <a:hlinkClick r:id="rId4"/>
            </a:endParaRPr>
          </a:p>
          <a:p>
            <a:pPr marL="0" indent="0">
              <a:buNone/>
            </a:pPr>
            <a:endParaRPr lang="fr-CA" dirty="0">
              <a:hlinkClick r:id="rId4"/>
            </a:endParaRPr>
          </a:p>
          <a:p>
            <a:pPr marL="0" indent="0">
              <a:buNone/>
            </a:pPr>
            <a:endParaRPr lang="fr-CA" dirty="0">
              <a:hlinkClick r:id="rId4"/>
            </a:endParaRPr>
          </a:p>
          <a:p>
            <a:pPr marL="0" indent="0">
              <a:buNone/>
            </a:pPr>
            <a:endParaRPr lang="fr-CA" dirty="0">
              <a:hlinkClick r:id="rId4"/>
            </a:endParaRPr>
          </a:p>
          <a:p>
            <a:pPr marL="0" indent="0">
              <a:buNone/>
            </a:pPr>
            <a:r>
              <a:rPr lang="fr-CA" dirty="0">
                <a:hlinkClick r:id="rId4"/>
              </a:rPr>
              <a:t>https://www.meditationchretienne.ca/comment-mediter/</a:t>
            </a:r>
            <a:endParaRPr lang="fr-CA" dirty="0"/>
          </a:p>
        </p:txBody>
      </p:sp>
      <p:pic>
        <p:nvPicPr>
          <p:cNvPr id="4" name="Picture 6" descr="Foi, L'Amour De L'Espoir, Croix">
            <a:extLst>
              <a:ext uri="{FF2B5EF4-FFF2-40B4-BE49-F238E27FC236}">
                <a16:creationId xmlns:a16="http://schemas.microsoft.com/office/drawing/2014/main" id="{4D38AF1B-B184-4E99-9408-70E448F5F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092" y="1607014"/>
            <a:ext cx="1615747" cy="85303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D9CEA77-3FED-4CA0-BAD6-C97F2B61A7A3}"/>
              </a:ext>
            </a:extLst>
          </p:cNvPr>
          <p:cNvSpPr txBox="1"/>
          <p:nvPr/>
        </p:nvSpPr>
        <p:spPr>
          <a:xfrm>
            <a:off x="3523377" y="678270"/>
            <a:ext cx="8330267" cy="5632311"/>
          </a:xfrm>
          <a:prstGeom prst="rect">
            <a:avLst/>
          </a:prstGeom>
          <a:noFill/>
        </p:spPr>
        <p:txBody>
          <a:bodyPr wrap="square" rtlCol="0">
            <a:spAutoFit/>
          </a:bodyPr>
          <a:lstStyle/>
          <a:p>
            <a:r>
              <a:rPr lang="fr-CA" sz="2000" b="1" dirty="0"/>
              <a:t>Plutôt que de lui parler, fait l’expérience de rester quelques temps en sa présence, à son écoute. Pour y parvenir:</a:t>
            </a:r>
          </a:p>
          <a:p>
            <a:pPr marL="285750" indent="-285750">
              <a:buFont typeface="Arial" panose="020B0604020202020204" pitchFamily="34" charset="0"/>
              <a:buChar char="•"/>
            </a:pPr>
            <a:r>
              <a:rPr lang="fr-CA" sz="2000" dirty="0"/>
              <a:t>Assied-toi confortablement. </a:t>
            </a:r>
          </a:p>
          <a:p>
            <a:pPr marL="285750" indent="-285750">
              <a:buFont typeface="Arial" panose="020B0604020202020204" pitchFamily="34" charset="0"/>
              <a:buChar char="•"/>
            </a:pPr>
            <a:r>
              <a:rPr lang="fr-CA" sz="2000" dirty="0"/>
              <a:t>Si cela t’aide, écoute une musique douce et méditative. </a:t>
            </a:r>
          </a:p>
          <a:p>
            <a:pPr marL="285750" indent="-285750">
              <a:buFont typeface="Arial" panose="020B0604020202020204" pitchFamily="34" charset="0"/>
              <a:buChar char="•"/>
            </a:pPr>
            <a:r>
              <a:rPr lang="fr-CA" sz="2000" dirty="0"/>
              <a:t>Si tu sens que certains muscles sont tendus, prends le temps de les détendre. </a:t>
            </a:r>
          </a:p>
          <a:p>
            <a:pPr marL="285750" indent="-285750">
              <a:buFont typeface="Arial" panose="020B0604020202020204" pitchFamily="34" charset="0"/>
              <a:buChar char="•"/>
            </a:pPr>
            <a:r>
              <a:rPr lang="fr-CA" sz="2000" dirty="0"/>
              <a:t>Pose tes pieds sur le sol, tes mains sur tes genoux, paume ouverte, ferme les yeux.</a:t>
            </a:r>
          </a:p>
          <a:p>
            <a:pPr marL="285750" indent="-285750">
              <a:buFont typeface="Arial" panose="020B0604020202020204" pitchFamily="34" charset="0"/>
              <a:buChar char="•"/>
            </a:pPr>
            <a:r>
              <a:rPr lang="fr-CA" sz="2000" dirty="0"/>
              <a:t>Respire lentement et profondément. Centre ton attention d’abord sur ta respiration, puis sur la région de ton cœur. </a:t>
            </a:r>
          </a:p>
          <a:p>
            <a:pPr marL="285750" indent="-285750">
              <a:buFont typeface="Arial" panose="020B0604020202020204" pitchFamily="34" charset="0"/>
              <a:buChar char="•"/>
            </a:pPr>
            <a:r>
              <a:rPr lang="fr-CA" sz="2000" dirty="0"/>
              <a:t>Pour entrer en présence de Dieu, dis « Jésus » ou un mot qui te rappelle Dieu.</a:t>
            </a:r>
          </a:p>
          <a:p>
            <a:pPr marL="285750" indent="-285750">
              <a:buFont typeface="Arial" panose="020B0604020202020204" pitchFamily="34" charset="0"/>
              <a:buChar char="•"/>
            </a:pPr>
            <a:r>
              <a:rPr lang="fr-CA" sz="2000" dirty="0"/>
              <a:t>Chaque fois que tu t’aperçois que tu es perdu dans tes pensées, redis ton mot sacré et recentre-toi sur la région de ton cœur. </a:t>
            </a:r>
          </a:p>
          <a:p>
            <a:endParaRPr lang="fr-CA" sz="2000" dirty="0"/>
          </a:p>
          <a:p>
            <a:r>
              <a:rPr lang="fr-CA" sz="2000" b="1" dirty="0"/>
              <a:t>Clique maintenant sur le lien qui te guidera dans la méditation </a:t>
            </a:r>
          </a:p>
          <a:p>
            <a:r>
              <a:rPr lang="fr-CA" sz="2000" b="1" dirty="0"/>
              <a:t>Maintenant laisse toi guider :</a:t>
            </a:r>
            <a:r>
              <a:rPr lang="fr-CA" sz="2000" dirty="0"/>
              <a:t> </a:t>
            </a:r>
          </a:p>
          <a:p>
            <a:endParaRPr lang="fr-CA" sz="2000" dirty="0"/>
          </a:p>
        </p:txBody>
      </p:sp>
      <p:pic>
        <p:nvPicPr>
          <p:cNvPr id="9" name="Son enregistré">
            <a:hlinkClick r:id="" action="ppaction://media"/>
            <a:extLst>
              <a:ext uri="{FF2B5EF4-FFF2-40B4-BE49-F238E27FC236}">
                <a16:creationId xmlns:a16="http://schemas.microsoft.com/office/drawing/2014/main" id="{41897481-70A0-44AE-B20D-548DEB0E63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5086" y="80199"/>
            <a:ext cx="609600" cy="609600"/>
          </a:xfrm>
          <a:prstGeom prst="rect">
            <a:avLst/>
          </a:prstGeom>
        </p:spPr>
      </p:pic>
    </p:spTree>
    <p:extLst>
      <p:ext uri="{BB962C8B-B14F-4D97-AF65-F5344CB8AC3E}">
        <p14:creationId xmlns:p14="http://schemas.microsoft.com/office/powerpoint/2010/main" val="22089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103030-089B-4AFA-81EC-CF21E953F30A}"/>
              </a:ext>
            </a:extLst>
          </p:cNvPr>
          <p:cNvSpPr>
            <a:spLocks noGrp="1"/>
          </p:cNvSpPr>
          <p:nvPr>
            <p:ph type="title"/>
          </p:nvPr>
        </p:nvSpPr>
        <p:spPr/>
        <p:txBody>
          <a:bodyPr/>
          <a:lstStyle/>
          <a:p>
            <a:pPr algn="ctr"/>
            <a:br>
              <a:rPr lang="fr-CA" dirty="0"/>
            </a:br>
            <a:r>
              <a:rPr lang="fr-CA" dirty="0"/>
              <a:t>La parole pour nous guider</a:t>
            </a:r>
            <a:br>
              <a:rPr lang="fr-CA" dirty="0"/>
            </a:br>
            <a:br>
              <a:rPr lang="fr-CA" dirty="0"/>
            </a:br>
            <a:r>
              <a:rPr lang="fr-CA" dirty="0"/>
              <a:t>Du cœur de pierre au pierre</a:t>
            </a:r>
            <a:br>
              <a:rPr lang="fr-CA" dirty="0"/>
            </a:br>
            <a:endParaRPr lang="fr-CA" dirty="0"/>
          </a:p>
        </p:txBody>
      </p:sp>
      <p:pic>
        <p:nvPicPr>
          <p:cNvPr id="4" name="Picture 6" descr="Foi, L'Amour De L'Espoir, Croix">
            <a:extLst>
              <a:ext uri="{FF2B5EF4-FFF2-40B4-BE49-F238E27FC236}">
                <a16:creationId xmlns:a16="http://schemas.microsoft.com/office/drawing/2014/main" id="{59C2FC2A-407A-44E2-A2F7-3E4FB9248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518" y="864533"/>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72DCA69-12FE-4022-A54C-A4FDEE6B7C47}"/>
              </a:ext>
            </a:extLst>
          </p:cNvPr>
          <p:cNvPicPr>
            <a:picLocks noChangeAspect="1"/>
          </p:cNvPicPr>
          <p:nvPr/>
        </p:nvPicPr>
        <p:blipFill>
          <a:blip r:embed="rId3"/>
          <a:stretch>
            <a:fillRect/>
          </a:stretch>
        </p:blipFill>
        <p:spPr>
          <a:xfrm>
            <a:off x="4588080" y="617961"/>
            <a:ext cx="5612934" cy="5612934"/>
          </a:xfrm>
          <a:prstGeom prst="rect">
            <a:avLst/>
          </a:prstGeom>
        </p:spPr>
      </p:pic>
    </p:spTree>
    <p:extLst>
      <p:ext uri="{BB962C8B-B14F-4D97-AF65-F5344CB8AC3E}">
        <p14:creationId xmlns:p14="http://schemas.microsoft.com/office/powerpoint/2010/main" val="3367010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1F985-4478-4701-ACCE-1ED070153D1C}"/>
              </a:ext>
            </a:extLst>
          </p:cNvPr>
          <p:cNvSpPr>
            <a:spLocks noGrp="1"/>
          </p:cNvSpPr>
          <p:nvPr>
            <p:ph type="title"/>
          </p:nvPr>
        </p:nvSpPr>
        <p:spPr/>
        <p:txBody>
          <a:bodyPr/>
          <a:lstStyle/>
          <a:p>
            <a:r>
              <a:rPr lang="fr-CA" dirty="0"/>
              <a:t>Écoutez-le chaque fois que vous en sentez le besoin </a:t>
            </a:r>
          </a:p>
        </p:txBody>
      </p:sp>
      <p:pic>
        <p:nvPicPr>
          <p:cNvPr id="5" name="Picture 6" descr="Foi, L'Amour De L'Espoir, Croix">
            <a:extLst>
              <a:ext uri="{FF2B5EF4-FFF2-40B4-BE49-F238E27FC236}">
                <a16:creationId xmlns:a16="http://schemas.microsoft.com/office/drawing/2014/main" id="{104FE16F-DAA9-4173-8C13-C4C01C06E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69" y="1132980"/>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3" name="Média en ligne 2" title="TOUS ENSEMBLE (Vidￃﾩo 2020) Robert Lebel, ￃﾉditions Pontbriand">
            <a:hlinkClick r:id="" action="ppaction://media"/>
            <a:extLst>
              <a:ext uri="{FF2B5EF4-FFF2-40B4-BE49-F238E27FC236}">
                <a16:creationId xmlns:a16="http://schemas.microsoft.com/office/drawing/2014/main" id="{259362A9-218A-4D5E-B6BC-AF1207B31C5F}"/>
              </a:ext>
            </a:extLst>
          </p:cNvPr>
          <p:cNvPicPr>
            <a:picLocks noRot="1" noChangeAspect="1"/>
          </p:cNvPicPr>
          <p:nvPr>
            <a:videoFile r:link="rId1"/>
          </p:nvPr>
        </p:nvPicPr>
        <p:blipFill>
          <a:blip r:embed="rId4"/>
          <a:stretch>
            <a:fillRect/>
          </a:stretch>
        </p:blipFill>
        <p:spPr>
          <a:xfrm>
            <a:off x="4356682" y="812877"/>
            <a:ext cx="6096000" cy="3429000"/>
          </a:xfrm>
          <a:prstGeom prst="rect">
            <a:avLst/>
          </a:prstGeom>
        </p:spPr>
      </p:pic>
      <p:sp>
        <p:nvSpPr>
          <p:cNvPr id="4" name="ZoneTexte 3">
            <a:extLst>
              <a:ext uri="{FF2B5EF4-FFF2-40B4-BE49-F238E27FC236}">
                <a16:creationId xmlns:a16="http://schemas.microsoft.com/office/drawing/2014/main" id="{A1F614FD-DA94-4848-B20F-E7876E96D89E}"/>
              </a:ext>
            </a:extLst>
          </p:cNvPr>
          <p:cNvSpPr txBox="1"/>
          <p:nvPr/>
        </p:nvSpPr>
        <p:spPr>
          <a:xfrm>
            <a:off x="3808602" y="4924338"/>
            <a:ext cx="7726260" cy="646331"/>
          </a:xfrm>
          <a:prstGeom prst="rect">
            <a:avLst/>
          </a:prstGeom>
          <a:noFill/>
        </p:spPr>
        <p:txBody>
          <a:bodyPr wrap="square" rtlCol="0">
            <a:spAutoFit/>
          </a:bodyPr>
          <a:lstStyle/>
          <a:p>
            <a:r>
              <a:rPr lang="fr-CA" dirty="0"/>
              <a:t>https://www.youtube.com/watch?v=OF7IOaKST5s&amp;feature=youtu.be&amp;fbclid=IwAR0inutVTMhBjKEsa6TWpBu6CQp_WqJe4DY86_FjdjxRn_Kj2SxYtWCmOWc</a:t>
            </a:r>
          </a:p>
        </p:txBody>
      </p:sp>
    </p:spTree>
    <p:extLst>
      <p:ext uri="{BB962C8B-B14F-4D97-AF65-F5344CB8AC3E}">
        <p14:creationId xmlns:p14="http://schemas.microsoft.com/office/powerpoint/2010/main" val="41984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2E0C2-B35C-46AB-9077-0081424D1681}"/>
              </a:ext>
            </a:extLst>
          </p:cNvPr>
          <p:cNvSpPr>
            <a:spLocks noGrp="1"/>
          </p:cNvSpPr>
          <p:nvPr>
            <p:ph type="title"/>
          </p:nvPr>
        </p:nvSpPr>
        <p:spPr>
          <a:xfrm>
            <a:off x="3867911" y="1298448"/>
            <a:ext cx="7625005" cy="3255264"/>
          </a:xfrm>
        </p:spPr>
        <p:txBody>
          <a:bodyPr/>
          <a:lstStyle/>
          <a:p>
            <a:r>
              <a:rPr lang="fr-CA" dirty="0">
                <a:solidFill>
                  <a:schemeClr val="accent1"/>
                </a:solidFill>
              </a:rPr>
              <a:t>Troisième volet:</a:t>
            </a:r>
            <a:br>
              <a:rPr lang="fr-CA" dirty="0">
                <a:solidFill>
                  <a:schemeClr val="accent1"/>
                </a:solidFill>
              </a:rPr>
            </a:br>
            <a:r>
              <a:rPr lang="fr-CA" dirty="0"/>
              <a:t>La dimension spirituelle</a:t>
            </a:r>
            <a:br>
              <a:rPr lang="fr-CA" dirty="0"/>
            </a:br>
            <a:endParaRPr lang="fr-CA" dirty="0"/>
          </a:p>
        </p:txBody>
      </p:sp>
      <p:pic>
        <p:nvPicPr>
          <p:cNvPr id="4" name="Picture 6" descr="Foi, L'Amour De L'Espoir, Croix">
            <a:extLst>
              <a:ext uri="{FF2B5EF4-FFF2-40B4-BE49-F238E27FC236}">
                <a16:creationId xmlns:a16="http://schemas.microsoft.com/office/drawing/2014/main" id="{4BDE7375-E328-42B1-BA98-9982ADBDB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69" y="1132980"/>
            <a:ext cx="1615747" cy="85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441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77DB5-90BB-489E-9C82-4DB420812C6C}"/>
              </a:ext>
            </a:extLst>
          </p:cNvPr>
          <p:cNvSpPr>
            <a:spLocks noGrp="1"/>
          </p:cNvSpPr>
          <p:nvPr>
            <p:ph type="title"/>
          </p:nvPr>
        </p:nvSpPr>
        <p:spPr>
          <a:xfrm>
            <a:off x="429088" y="1392709"/>
            <a:ext cx="2947482" cy="4601183"/>
          </a:xfrm>
        </p:spPr>
        <p:txBody>
          <a:bodyPr/>
          <a:lstStyle/>
          <a:p>
            <a:r>
              <a:rPr lang="fr-CA" dirty="0"/>
              <a:t>La dimension spirituelle:</a:t>
            </a:r>
            <a:br>
              <a:rPr lang="fr-CA" dirty="0"/>
            </a:br>
            <a:br>
              <a:rPr lang="fr-CA" dirty="0"/>
            </a:br>
            <a:r>
              <a:rPr lang="fr-CA" dirty="0"/>
              <a:t>la distinction entre les émotions et la spiritualité</a:t>
            </a:r>
          </a:p>
        </p:txBody>
      </p:sp>
      <p:sp>
        <p:nvSpPr>
          <p:cNvPr id="3" name="Espace réservé du contenu 2">
            <a:extLst>
              <a:ext uri="{FF2B5EF4-FFF2-40B4-BE49-F238E27FC236}">
                <a16:creationId xmlns:a16="http://schemas.microsoft.com/office/drawing/2014/main" id="{81579144-ABF5-41FB-8290-F935296815FD}"/>
              </a:ext>
            </a:extLst>
          </p:cNvPr>
          <p:cNvSpPr>
            <a:spLocks noGrp="1"/>
          </p:cNvSpPr>
          <p:nvPr>
            <p:ph idx="1"/>
          </p:nvPr>
        </p:nvSpPr>
        <p:spPr>
          <a:xfrm>
            <a:off x="3531765" y="434130"/>
            <a:ext cx="8338657" cy="5989739"/>
          </a:xfrm>
        </p:spPr>
        <p:txBody>
          <a:bodyPr>
            <a:noAutofit/>
          </a:bodyPr>
          <a:lstStyle/>
          <a:p>
            <a:r>
              <a:rPr lang="fr-CA" sz="1800" b="1" dirty="0"/>
              <a:t>Qu’est-ce que la dimension spirituelle ? Partons de la Parole de Dieu: </a:t>
            </a:r>
          </a:p>
          <a:p>
            <a:r>
              <a:rPr lang="fr-FR" sz="1800" b="0" i="0" dirty="0">
                <a:solidFill>
                  <a:srgbClr val="333333"/>
                </a:solidFill>
                <a:effectLst/>
                <a:latin typeface="open sans"/>
              </a:rPr>
              <a:t>Lecture du premier livre des Rois </a:t>
            </a:r>
            <a:r>
              <a:rPr lang="fr-FR" sz="1600" b="1" dirty="0">
                <a:solidFill>
                  <a:srgbClr val="FF0000"/>
                </a:solidFill>
                <a:latin typeface="open sans"/>
              </a:rPr>
              <a:t>(1 R 19, 9a.11-13a) </a:t>
            </a:r>
            <a:endParaRPr lang="fr-FR" sz="1600" b="0" i="0" dirty="0">
              <a:solidFill>
                <a:srgbClr val="FF0000"/>
              </a:solidFill>
              <a:effectLst/>
              <a:latin typeface="open sans"/>
            </a:endParaRPr>
          </a:p>
          <a:p>
            <a:pPr algn="l"/>
            <a:r>
              <a:rPr lang="fr-FR" sz="1800" b="0" i="0" dirty="0">
                <a:solidFill>
                  <a:srgbClr val="333333"/>
                </a:solidFill>
                <a:effectLst/>
                <a:latin typeface="open sans"/>
              </a:rPr>
              <a:t>En ces jours-là,</a:t>
            </a:r>
            <a:br>
              <a:rPr lang="fr-FR" sz="1800" b="0" i="0" dirty="0">
                <a:solidFill>
                  <a:srgbClr val="333333"/>
                </a:solidFill>
                <a:effectLst/>
                <a:latin typeface="open sans"/>
              </a:rPr>
            </a:br>
            <a:r>
              <a:rPr lang="fr-FR" sz="1800" b="0" i="0" dirty="0">
                <a:solidFill>
                  <a:srgbClr val="333333"/>
                </a:solidFill>
                <a:effectLst/>
                <a:latin typeface="open sans"/>
              </a:rPr>
              <a:t>lorsque le prophète Élie fut arrivé à l’Horeb, la montagne de Dieu,</a:t>
            </a:r>
            <a:br>
              <a:rPr lang="fr-FR" sz="1800" b="0" i="0" dirty="0">
                <a:solidFill>
                  <a:srgbClr val="333333"/>
                </a:solidFill>
                <a:effectLst/>
                <a:latin typeface="open sans"/>
              </a:rPr>
            </a:br>
            <a:r>
              <a:rPr lang="fr-FR" sz="1800" b="0" i="0" dirty="0">
                <a:solidFill>
                  <a:srgbClr val="333333"/>
                </a:solidFill>
                <a:effectLst/>
                <a:latin typeface="open sans"/>
              </a:rPr>
              <a:t>    il entra dans une caverne</a:t>
            </a:r>
            <a:br>
              <a:rPr lang="fr-FR" sz="1800" b="0" i="0" dirty="0">
                <a:solidFill>
                  <a:srgbClr val="333333"/>
                </a:solidFill>
                <a:effectLst/>
                <a:latin typeface="open sans"/>
              </a:rPr>
            </a:br>
            <a:r>
              <a:rPr lang="fr-FR" sz="1800" b="0" i="0" dirty="0">
                <a:solidFill>
                  <a:srgbClr val="333333"/>
                </a:solidFill>
                <a:effectLst/>
                <a:latin typeface="open sans"/>
              </a:rPr>
              <a:t>et y passa la nuit.</a:t>
            </a:r>
            <a:br>
              <a:rPr lang="fr-FR" sz="1800" b="0" i="0" dirty="0">
                <a:solidFill>
                  <a:srgbClr val="333333"/>
                </a:solidFill>
                <a:effectLst/>
                <a:latin typeface="open sans"/>
              </a:rPr>
            </a:br>
            <a:r>
              <a:rPr lang="fr-FR" sz="1800" b="0" i="0" dirty="0">
                <a:solidFill>
                  <a:srgbClr val="333333"/>
                </a:solidFill>
                <a:effectLst/>
                <a:latin typeface="open sans"/>
              </a:rPr>
              <a:t>    Le Seigneur dit :</a:t>
            </a:r>
            <a:br>
              <a:rPr lang="fr-FR" sz="1800" b="0" i="0" dirty="0">
                <a:solidFill>
                  <a:srgbClr val="333333"/>
                </a:solidFill>
                <a:effectLst/>
                <a:latin typeface="open sans"/>
              </a:rPr>
            </a:br>
            <a:r>
              <a:rPr lang="fr-FR" sz="1800" b="0" i="0" dirty="0">
                <a:solidFill>
                  <a:srgbClr val="333333"/>
                </a:solidFill>
                <a:effectLst/>
                <a:latin typeface="open sans"/>
              </a:rPr>
              <a:t>« Sors et tiens-toi sur la montagne devant le Seigneur,</a:t>
            </a:r>
            <a:br>
              <a:rPr lang="fr-FR" sz="1800" b="0" i="0" dirty="0">
                <a:solidFill>
                  <a:srgbClr val="333333"/>
                </a:solidFill>
                <a:effectLst/>
                <a:latin typeface="open sans"/>
              </a:rPr>
            </a:br>
            <a:r>
              <a:rPr lang="fr-FR" sz="1800" b="0" i="0" dirty="0">
                <a:solidFill>
                  <a:srgbClr val="333333"/>
                </a:solidFill>
                <a:effectLst/>
                <a:latin typeface="open sans"/>
              </a:rPr>
              <a:t>car il va passer. »</a:t>
            </a:r>
            <a:br>
              <a:rPr lang="fr-FR" sz="1800" b="0" i="0" dirty="0">
                <a:solidFill>
                  <a:srgbClr val="333333"/>
                </a:solidFill>
                <a:effectLst/>
                <a:latin typeface="open sans"/>
              </a:rPr>
            </a:br>
            <a:r>
              <a:rPr lang="fr-FR" sz="1800" b="0" i="0" dirty="0">
                <a:solidFill>
                  <a:srgbClr val="333333"/>
                </a:solidFill>
                <a:effectLst/>
                <a:latin typeface="open sans"/>
              </a:rPr>
              <a:t>À l’approche du Seigneur,</a:t>
            </a:r>
            <a:br>
              <a:rPr lang="fr-FR" sz="1800" b="0" i="0" dirty="0">
                <a:solidFill>
                  <a:srgbClr val="333333"/>
                </a:solidFill>
                <a:effectLst/>
                <a:latin typeface="open sans"/>
              </a:rPr>
            </a:br>
            <a:r>
              <a:rPr lang="fr-FR" sz="1800" b="0" i="0" dirty="0">
                <a:solidFill>
                  <a:srgbClr val="333333"/>
                </a:solidFill>
                <a:effectLst/>
                <a:latin typeface="open sans"/>
              </a:rPr>
              <a:t>il y eut un ouragan, si fort et si violent</a:t>
            </a:r>
            <a:br>
              <a:rPr lang="fr-FR" sz="1800" b="0" i="0" dirty="0">
                <a:solidFill>
                  <a:srgbClr val="333333"/>
                </a:solidFill>
                <a:effectLst/>
                <a:latin typeface="open sans"/>
              </a:rPr>
            </a:br>
            <a:r>
              <a:rPr lang="fr-FR" sz="1800" b="0" i="0" dirty="0">
                <a:solidFill>
                  <a:srgbClr val="333333"/>
                </a:solidFill>
                <a:effectLst/>
                <a:latin typeface="open sans"/>
              </a:rPr>
              <a:t>qu’il fendait les montagnes et brisait les rochers,</a:t>
            </a:r>
            <a:br>
              <a:rPr lang="fr-FR" sz="1800" b="0" i="0" dirty="0">
                <a:solidFill>
                  <a:srgbClr val="333333"/>
                </a:solidFill>
                <a:effectLst/>
                <a:latin typeface="open sans"/>
              </a:rPr>
            </a:br>
            <a:r>
              <a:rPr lang="fr-FR" sz="1800" b="1" i="0" dirty="0">
                <a:solidFill>
                  <a:srgbClr val="333333"/>
                </a:solidFill>
                <a:effectLst/>
                <a:latin typeface="open sans"/>
              </a:rPr>
              <a:t>mais le Seigneur n’était pas dans l’ouragan </a:t>
            </a:r>
            <a:r>
              <a:rPr lang="fr-FR" sz="1800" b="0" i="0" dirty="0">
                <a:solidFill>
                  <a:srgbClr val="333333"/>
                </a:solidFill>
                <a:effectLst/>
                <a:latin typeface="open sans"/>
              </a:rPr>
              <a:t>;</a:t>
            </a:r>
            <a:br>
              <a:rPr lang="fr-FR" sz="1800" b="0" i="0" dirty="0">
                <a:solidFill>
                  <a:srgbClr val="333333"/>
                </a:solidFill>
                <a:effectLst/>
                <a:latin typeface="open sans"/>
              </a:rPr>
            </a:br>
            <a:r>
              <a:rPr lang="fr-FR" sz="1800" b="0" i="0" dirty="0">
                <a:solidFill>
                  <a:srgbClr val="333333"/>
                </a:solidFill>
                <a:effectLst/>
                <a:latin typeface="open sans"/>
              </a:rPr>
              <a:t>et après l’ouragan, il y eut un tremblement de terre,</a:t>
            </a:r>
            <a:br>
              <a:rPr lang="fr-FR" sz="1800" b="0" i="0" dirty="0">
                <a:solidFill>
                  <a:srgbClr val="333333"/>
                </a:solidFill>
                <a:effectLst/>
                <a:latin typeface="open sans"/>
              </a:rPr>
            </a:br>
            <a:r>
              <a:rPr lang="fr-FR" sz="1800" b="1" i="0" dirty="0">
                <a:solidFill>
                  <a:srgbClr val="333333"/>
                </a:solidFill>
                <a:effectLst/>
                <a:latin typeface="open sans"/>
              </a:rPr>
              <a:t>mais le Seigneur n’était pas dans le tremblement de terre </a:t>
            </a:r>
            <a:r>
              <a:rPr lang="fr-FR" sz="1800" b="0" i="0" dirty="0">
                <a:solidFill>
                  <a:srgbClr val="333333"/>
                </a:solidFill>
                <a:effectLst/>
                <a:latin typeface="open sans"/>
              </a:rPr>
              <a:t>;</a:t>
            </a:r>
            <a:br>
              <a:rPr lang="fr-FR" sz="1800" b="0" i="0" dirty="0">
                <a:solidFill>
                  <a:srgbClr val="333333"/>
                </a:solidFill>
                <a:effectLst/>
                <a:latin typeface="open sans"/>
              </a:rPr>
            </a:br>
            <a:r>
              <a:rPr lang="fr-FR" sz="1800" b="0" i="0" dirty="0">
                <a:solidFill>
                  <a:srgbClr val="333333"/>
                </a:solidFill>
                <a:effectLst/>
                <a:latin typeface="open sans"/>
              </a:rPr>
              <a:t>    et après ce tremblement de terre, un feu,</a:t>
            </a:r>
            <a:br>
              <a:rPr lang="fr-FR" sz="1800" b="0" i="0" dirty="0">
                <a:solidFill>
                  <a:srgbClr val="333333"/>
                </a:solidFill>
                <a:effectLst/>
                <a:latin typeface="open sans"/>
              </a:rPr>
            </a:br>
            <a:r>
              <a:rPr lang="fr-FR" sz="1800" b="1" i="0" dirty="0">
                <a:solidFill>
                  <a:srgbClr val="333333"/>
                </a:solidFill>
                <a:effectLst/>
                <a:latin typeface="open sans"/>
              </a:rPr>
              <a:t>mais le Seigneur n’était pas dans ce feu </a:t>
            </a:r>
            <a:r>
              <a:rPr lang="fr-FR" sz="1800" b="0" i="0" dirty="0">
                <a:solidFill>
                  <a:srgbClr val="333333"/>
                </a:solidFill>
                <a:effectLst/>
                <a:latin typeface="open sans"/>
              </a:rPr>
              <a:t>;</a:t>
            </a:r>
            <a:br>
              <a:rPr lang="fr-FR" sz="1800" b="0" i="0" dirty="0">
                <a:solidFill>
                  <a:srgbClr val="333333"/>
                </a:solidFill>
                <a:effectLst/>
                <a:latin typeface="open sans"/>
              </a:rPr>
            </a:br>
            <a:r>
              <a:rPr lang="fr-FR" sz="1800" b="0" i="0" dirty="0">
                <a:solidFill>
                  <a:srgbClr val="333333"/>
                </a:solidFill>
                <a:effectLst/>
                <a:latin typeface="open sans"/>
              </a:rPr>
              <a:t>et après ce feu, le murmure d’une brise légère.</a:t>
            </a:r>
            <a:br>
              <a:rPr lang="fr-FR" sz="1800" b="0" i="0" dirty="0">
                <a:solidFill>
                  <a:srgbClr val="333333"/>
                </a:solidFill>
                <a:effectLst/>
                <a:latin typeface="open sans"/>
              </a:rPr>
            </a:br>
            <a:r>
              <a:rPr lang="fr-FR" sz="1800" b="0" i="0" dirty="0">
                <a:solidFill>
                  <a:srgbClr val="333333"/>
                </a:solidFill>
                <a:effectLst/>
                <a:latin typeface="open sans"/>
              </a:rPr>
              <a:t>    Aussitôt qu’il l’entendit,</a:t>
            </a:r>
            <a:br>
              <a:rPr lang="fr-FR" sz="1800" b="0" i="0" dirty="0">
                <a:solidFill>
                  <a:srgbClr val="333333"/>
                </a:solidFill>
                <a:effectLst/>
                <a:latin typeface="open sans"/>
              </a:rPr>
            </a:br>
            <a:r>
              <a:rPr lang="fr-FR" sz="1800" b="0" i="0" dirty="0">
                <a:solidFill>
                  <a:srgbClr val="333333"/>
                </a:solidFill>
                <a:effectLst/>
                <a:latin typeface="open sans"/>
              </a:rPr>
              <a:t>Élie se couvrit le visage avec son manteau,</a:t>
            </a:r>
            <a:br>
              <a:rPr lang="fr-FR" sz="1800" b="0" i="0" dirty="0">
                <a:solidFill>
                  <a:srgbClr val="333333"/>
                </a:solidFill>
                <a:effectLst/>
                <a:latin typeface="open sans"/>
              </a:rPr>
            </a:br>
            <a:r>
              <a:rPr lang="fr-FR" sz="1800" b="0" i="0" dirty="0">
                <a:solidFill>
                  <a:srgbClr val="333333"/>
                </a:solidFill>
                <a:effectLst/>
                <a:latin typeface="open sans"/>
              </a:rPr>
              <a:t>il sortit et se tint à l’entrée de la caverne.</a:t>
            </a:r>
            <a:endParaRPr lang="fr-CA" sz="1800" dirty="0"/>
          </a:p>
        </p:txBody>
      </p:sp>
      <p:pic>
        <p:nvPicPr>
          <p:cNvPr id="4" name="Picture 6" descr="Foi, L'Amour De L'Espoir, Croix">
            <a:extLst>
              <a:ext uri="{FF2B5EF4-FFF2-40B4-BE49-F238E27FC236}">
                <a16:creationId xmlns:a16="http://schemas.microsoft.com/office/drawing/2014/main" id="{D26FD662-956C-44C9-B3A6-6A68D39D9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786" y="864108"/>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8" name="Son enregistré">
            <a:hlinkClick r:id="" action="ppaction://media"/>
            <a:extLst>
              <a:ext uri="{FF2B5EF4-FFF2-40B4-BE49-F238E27FC236}">
                <a16:creationId xmlns:a16="http://schemas.microsoft.com/office/drawing/2014/main" id="{161F0AB1-4EAF-4554-9486-6C5349F73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4536" y="0"/>
            <a:ext cx="609600" cy="609600"/>
          </a:xfrm>
          <a:prstGeom prst="rect">
            <a:avLst/>
          </a:prstGeom>
        </p:spPr>
      </p:pic>
    </p:spTree>
    <p:extLst>
      <p:ext uri="{BB962C8B-B14F-4D97-AF65-F5344CB8AC3E}">
        <p14:creationId xmlns:p14="http://schemas.microsoft.com/office/powerpoint/2010/main" val="107577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77DB5-90BB-489E-9C82-4DB420812C6C}"/>
              </a:ext>
            </a:extLst>
          </p:cNvPr>
          <p:cNvSpPr>
            <a:spLocks noGrp="1"/>
          </p:cNvSpPr>
          <p:nvPr>
            <p:ph type="title"/>
          </p:nvPr>
        </p:nvSpPr>
        <p:spPr>
          <a:xfrm>
            <a:off x="378754" y="1383565"/>
            <a:ext cx="2947482" cy="4601183"/>
          </a:xfrm>
        </p:spPr>
        <p:txBody>
          <a:bodyPr/>
          <a:lstStyle/>
          <a:p>
            <a:r>
              <a:rPr lang="fr-CA" dirty="0"/>
              <a:t>La dimension spirituelle:</a:t>
            </a:r>
            <a:br>
              <a:rPr lang="fr-CA" dirty="0"/>
            </a:br>
            <a:br>
              <a:rPr lang="fr-CA" dirty="0"/>
            </a:br>
            <a:r>
              <a:rPr lang="fr-CA" dirty="0"/>
              <a:t>la distinction entre les émotions et la spiritualité</a:t>
            </a:r>
          </a:p>
        </p:txBody>
      </p:sp>
      <p:sp>
        <p:nvSpPr>
          <p:cNvPr id="3" name="Espace réservé du contenu 2">
            <a:extLst>
              <a:ext uri="{FF2B5EF4-FFF2-40B4-BE49-F238E27FC236}">
                <a16:creationId xmlns:a16="http://schemas.microsoft.com/office/drawing/2014/main" id="{81579144-ABF5-41FB-8290-F935296815FD}"/>
              </a:ext>
            </a:extLst>
          </p:cNvPr>
          <p:cNvSpPr>
            <a:spLocks noGrp="1"/>
          </p:cNvSpPr>
          <p:nvPr>
            <p:ph idx="1"/>
          </p:nvPr>
        </p:nvSpPr>
        <p:spPr>
          <a:xfrm>
            <a:off x="3438625" y="569833"/>
            <a:ext cx="8374621" cy="6409807"/>
          </a:xfrm>
        </p:spPr>
        <p:txBody>
          <a:bodyPr>
            <a:noAutofit/>
          </a:bodyPr>
          <a:lstStyle/>
          <a:p>
            <a:pPr>
              <a:buFont typeface="Arial" panose="020B0604020202020204" pitchFamily="34" charset="0"/>
              <a:buChar char="•"/>
            </a:pPr>
            <a:r>
              <a:rPr lang="fr-CA" b="1" dirty="0">
                <a:solidFill>
                  <a:schemeClr val="tx1"/>
                </a:solidFill>
                <a:latin typeface="Corbel" panose="020B0503020204020204" pitchFamily="34" charset="0"/>
              </a:rPr>
              <a:t>Qu’est-ce que la dimension spirituelle ?</a:t>
            </a:r>
          </a:p>
          <a:p>
            <a:pPr lvl="1">
              <a:buFont typeface="Arial" panose="020B0604020202020204" pitchFamily="34" charset="0"/>
              <a:buChar char="•"/>
            </a:pPr>
            <a:r>
              <a:rPr lang="fr-CA" sz="2000" b="1" dirty="0">
                <a:solidFill>
                  <a:schemeClr val="tx1"/>
                </a:solidFill>
                <a:latin typeface="Corbel" panose="020B0503020204020204" pitchFamily="34" charset="0"/>
              </a:rPr>
              <a:t>Dieu est dans le brise </a:t>
            </a:r>
            <a:r>
              <a:rPr lang="fr-FR" sz="2000" b="1" i="0" dirty="0">
                <a:solidFill>
                  <a:srgbClr val="333333"/>
                </a:solidFill>
                <a:effectLst/>
                <a:latin typeface="Corbel" panose="020B0503020204020204" pitchFamily="34" charset="0"/>
              </a:rPr>
              <a:t>légère, qu’est-ce que ça veut dire: </a:t>
            </a:r>
          </a:p>
          <a:p>
            <a:pPr marL="502920" lvl="1" indent="0">
              <a:buNone/>
            </a:pPr>
            <a:r>
              <a:rPr lang="fr-FR" sz="2000" i="0" dirty="0">
                <a:solidFill>
                  <a:srgbClr val="333333"/>
                </a:solidFill>
                <a:effectLst/>
                <a:latin typeface="Corbel" panose="020B0503020204020204" pitchFamily="34" charset="0"/>
              </a:rPr>
              <a:t>Dieu</a:t>
            </a:r>
            <a:r>
              <a:rPr lang="fr-CA" sz="2000" dirty="0">
                <a:latin typeface="Corbel" panose="020B0503020204020204" pitchFamily="34" charset="0"/>
              </a:rPr>
              <a:t> est au-delà de l’instinct relié à l’émotion de la colère ; il au-delà de l’énergie émotionnelle reliée aux besoins d’aimer et d’être aimé ; Il </a:t>
            </a:r>
            <a:r>
              <a:rPr lang="fr-FR" sz="2000" i="0" dirty="0">
                <a:solidFill>
                  <a:srgbClr val="333333"/>
                </a:solidFill>
                <a:effectLst/>
                <a:latin typeface="Corbel" panose="020B0503020204020204" pitchFamily="34" charset="0"/>
              </a:rPr>
              <a:t>est </a:t>
            </a:r>
            <a:r>
              <a:rPr lang="fr-CA" sz="2000" dirty="0">
                <a:latin typeface="Corbel" panose="020B0503020204020204" pitchFamily="34" charset="0"/>
              </a:rPr>
              <a:t>au-delà de l’énergie du mental reliée à l’émotion de la peur.</a:t>
            </a:r>
            <a:endParaRPr lang="fr-CA" dirty="0">
              <a:latin typeface="Corbel" panose="020B0503020204020204" pitchFamily="34" charset="0"/>
            </a:endParaRPr>
          </a:p>
          <a:p>
            <a:pPr>
              <a:buFont typeface="Arial" panose="020B0604020202020204" pitchFamily="34" charset="0"/>
              <a:buChar char="•"/>
            </a:pPr>
            <a:r>
              <a:rPr lang="fr-CA" b="1" dirty="0">
                <a:solidFill>
                  <a:schemeClr val="tx1"/>
                </a:solidFill>
                <a:latin typeface="Corbel" panose="020B0503020204020204" pitchFamily="34" charset="0"/>
              </a:rPr>
              <a:t>Comment accéder puis développer notre dimension spirituelle ?</a:t>
            </a:r>
          </a:p>
          <a:p>
            <a:pPr lvl="1">
              <a:buFont typeface="Arial" panose="020B0604020202020204" pitchFamily="34" charset="0"/>
              <a:buChar char="•"/>
            </a:pPr>
            <a:r>
              <a:rPr lang="fr-CA" sz="2000" dirty="0">
                <a:latin typeface="Corbel" panose="020B0503020204020204" pitchFamily="34" charset="0"/>
              </a:rPr>
              <a:t>Par l’accueil de Dieu: par la prière qui nous permet de créer une intimité avec lui et de nous ouvrir à notre dimension spirituelle. </a:t>
            </a:r>
          </a:p>
          <a:p>
            <a:pPr lvl="1">
              <a:buFont typeface="Arial" panose="020B0604020202020204" pitchFamily="34" charset="0"/>
              <a:buChar char="•"/>
            </a:pPr>
            <a:r>
              <a:rPr lang="fr-CA" sz="2000" dirty="0">
                <a:latin typeface="Corbel" panose="020B0503020204020204" pitchFamily="34" charset="0"/>
              </a:rPr>
              <a:t>Par l’accueil de l’autre avec ses limites, ses défauts: cela nous permet d’apprendre à aimer de façon inconditionnelle.</a:t>
            </a:r>
          </a:p>
          <a:p>
            <a:pPr lvl="1">
              <a:buFont typeface="Arial" panose="020B0604020202020204" pitchFamily="34" charset="0"/>
              <a:buChar char="•"/>
            </a:pPr>
            <a:r>
              <a:rPr lang="fr-CA" sz="2000" dirty="0">
                <a:latin typeface="Corbel" panose="020B0503020204020204" pitchFamily="34" charset="0"/>
              </a:rPr>
              <a:t>Par l’accueil de soi-même, avec tout ce qui nous déplait en nous.</a:t>
            </a:r>
          </a:p>
          <a:p>
            <a:pPr>
              <a:buFont typeface="Arial" panose="020B0604020202020204" pitchFamily="34" charset="0"/>
              <a:buChar char="•"/>
            </a:pPr>
            <a:r>
              <a:rPr lang="fr-CA" b="1" dirty="0">
                <a:latin typeface="Corbel" panose="020B0503020204020204" pitchFamily="34" charset="0"/>
              </a:rPr>
              <a:t>Dans la prière, nous apprenons :</a:t>
            </a:r>
          </a:p>
          <a:p>
            <a:pPr lvl="1">
              <a:buFont typeface="Arial" panose="020B0604020202020204" pitchFamily="34" charset="0"/>
              <a:buChar char="•"/>
            </a:pPr>
            <a:r>
              <a:rPr lang="fr-CA" sz="2000" dirty="0">
                <a:latin typeface="Corbel" panose="020B0503020204020204" pitchFamily="34" charset="0"/>
              </a:rPr>
              <a:t>À </a:t>
            </a:r>
            <a:r>
              <a:rPr lang="fr-CA" sz="2000" b="1" dirty="0">
                <a:latin typeface="Corbel" panose="020B0503020204020204" pitchFamily="34" charset="0"/>
              </a:rPr>
              <a:t>Aimer </a:t>
            </a:r>
            <a:r>
              <a:rPr lang="fr-CA" sz="2000" dirty="0">
                <a:latin typeface="Corbel" panose="020B0503020204020204" pitchFamily="34" charset="0"/>
              </a:rPr>
              <a:t>comme Jésus en laissant aller notre volonté de pouvoir et de domination (vs colère). </a:t>
            </a:r>
          </a:p>
          <a:p>
            <a:pPr lvl="1">
              <a:buFont typeface="Arial" panose="020B0604020202020204" pitchFamily="34" charset="0"/>
              <a:buChar char="•"/>
            </a:pPr>
            <a:r>
              <a:rPr lang="fr-CA" sz="2000" dirty="0">
                <a:latin typeface="Corbel" panose="020B0503020204020204" pitchFamily="34" charset="0"/>
              </a:rPr>
              <a:t>À </a:t>
            </a:r>
            <a:r>
              <a:rPr lang="fr-CA" sz="2000" b="1" dirty="0">
                <a:latin typeface="Corbel" panose="020B0503020204020204" pitchFamily="34" charset="0"/>
              </a:rPr>
              <a:t>Espérer</a:t>
            </a:r>
            <a:r>
              <a:rPr lang="fr-CA" sz="2000" dirty="0">
                <a:latin typeface="Corbel" panose="020B0503020204020204" pitchFamily="34" charset="0"/>
              </a:rPr>
              <a:t>, en laissant aller notre besoin d’être estimé et reconnu (vs tristesse).</a:t>
            </a:r>
          </a:p>
          <a:p>
            <a:pPr lvl="1">
              <a:buFont typeface="Arial" panose="020B0604020202020204" pitchFamily="34" charset="0"/>
              <a:buChar char="•"/>
            </a:pPr>
            <a:r>
              <a:rPr lang="fr-CA" sz="2000" dirty="0">
                <a:latin typeface="Corbel" panose="020B0503020204020204" pitchFamily="34" charset="0"/>
              </a:rPr>
              <a:t>À </a:t>
            </a:r>
            <a:r>
              <a:rPr lang="fr-CA" sz="2000" b="1" dirty="0">
                <a:latin typeface="Corbel" panose="020B0503020204020204" pitchFamily="34" charset="0"/>
              </a:rPr>
              <a:t>Faire Confiance</a:t>
            </a:r>
            <a:r>
              <a:rPr lang="fr-CA" sz="2000" dirty="0">
                <a:latin typeface="Corbel" panose="020B0503020204020204" pitchFamily="34" charset="0"/>
              </a:rPr>
              <a:t> à Dieu, en laissant aller notre besoin de sécurité (vs peur).</a:t>
            </a:r>
          </a:p>
          <a:p>
            <a:pPr>
              <a:buFont typeface="Arial" panose="020B0604020202020204" pitchFamily="34" charset="0"/>
              <a:buChar char="•"/>
            </a:pPr>
            <a:r>
              <a:rPr lang="fr-CA" b="1" dirty="0">
                <a:latin typeface="Corbel" panose="020B0503020204020204" pitchFamily="34" charset="0"/>
              </a:rPr>
              <a:t>Faites maintenant le lien entre cet apprentissage et ton expérience de la présence de Dieu. Tu peux t’aider pour cela de la prochaine diapositive. </a:t>
            </a:r>
            <a:endParaRPr lang="fr-CA" b="1" dirty="0"/>
          </a:p>
          <a:p>
            <a:pPr marL="0" indent="0">
              <a:buNone/>
            </a:pPr>
            <a:endParaRPr lang="fr-CA" dirty="0"/>
          </a:p>
          <a:p>
            <a:pPr marL="0" indent="0">
              <a:buNone/>
            </a:pPr>
            <a:r>
              <a:rPr lang="fr-CA" dirty="0"/>
              <a:t> </a:t>
            </a:r>
          </a:p>
        </p:txBody>
      </p:sp>
      <p:pic>
        <p:nvPicPr>
          <p:cNvPr id="4" name="Picture 6" descr="Foi, L'Amour De L'Espoir, Croix">
            <a:extLst>
              <a:ext uri="{FF2B5EF4-FFF2-40B4-BE49-F238E27FC236}">
                <a16:creationId xmlns:a16="http://schemas.microsoft.com/office/drawing/2014/main" id="{3F21A5E9-A04E-452D-B249-5398C85B5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92" y="864108"/>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7" name="Son enregistré">
            <a:hlinkClick r:id="" action="ppaction://media"/>
            <a:extLst>
              <a:ext uri="{FF2B5EF4-FFF2-40B4-BE49-F238E27FC236}">
                <a16:creationId xmlns:a16="http://schemas.microsoft.com/office/drawing/2014/main" id="{FBE47978-606D-45C8-B4AA-EF2FC92A9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7180" y="137720"/>
            <a:ext cx="609600" cy="609600"/>
          </a:xfrm>
          <a:prstGeom prst="rect">
            <a:avLst/>
          </a:prstGeom>
        </p:spPr>
      </p:pic>
    </p:spTree>
    <p:extLst>
      <p:ext uri="{BB962C8B-B14F-4D97-AF65-F5344CB8AC3E}">
        <p14:creationId xmlns:p14="http://schemas.microsoft.com/office/powerpoint/2010/main" val="973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4F4B49-1EB9-49D0-905F-83A05540C54E}"/>
              </a:ext>
            </a:extLst>
          </p:cNvPr>
          <p:cNvSpPr>
            <a:spLocks noGrp="1"/>
          </p:cNvSpPr>
          <p:nvPr>
            <p:ph type="title"/>
          </p:nvPr>
        </p:nvSpPr>
        <p:spPr/>
        <p:txBody>
          <a:bodyPr/>
          <a:lstStyle/>
          <a:p>
            <a:r>
              <a:rPr lang="fr-CA" dirty="0"/>
              <a:t>Entre émotions, besoins et spiritualité </a:t>
            </a:r>
          </a:p>
        </p:txBody>
      </p:sp>
      <p:sp>
        <p:nvSpPr>
          <p:cNvPr id="3" name="Espace réservé du contenu 2">
            <a:extLst>
              <a:ext uri="{FF2B5EF4-FFF2-40B4-BE49-F238E27FC236}">
                <a16:creationId xmlns:a16="http://schemas.microsoft.com/office/drawing/2014/main" id="{364DF4A3-2CAE-45C0-9FAE-6BCB8891012E}"/>
              </a:ext>
            </a:extLst>
          </p:cNvPr>
          <p:cNvSpPr>
            <a:spLocks noGrp="1"/>
          </p:cNvSpPr>
          <p:nvPr>
            <p:ph idx="1"/>
          </p:nvPr>
        </p:nvSpPr>
        <p:spPr>
          <a:xfrm>
            <a:off x="3414319" y="369115"/>
            <a:ext cx="7795316" cy="6387420"/>
          </a:xfrm>
        </p:spPr>
        <p:txBody>
          <a:bodyPr/>
          <a:lstStyle/>
          <a:p>
            <a:pPr>
              <a:buFont typeface="Arial" panose="020B0604020202020204" pitchFamily="34" charset="0"/>
              <a:buChar char="•"/>
            </a:pPr>
            <a:r>
              <a:rPr lang="fr-CA" dirty="0"/>
              <a:t>Quand on est pris avec ses</a:t>
            </a:r>
          </a:p>
          <a:p>
            <a:pPr marL="0" indent="0">
              <a:buNone/>
            </a:pPr>
            <a:r>
              <a:rPr lang="fr-CA" dirty="0"/>
              <a:t>émotions, on est souvent pas</a:t>
            </a:r>
          </a:p>
          <a:p>
            <a:pPr marL="0" indent="0">
              <a:buNone/>
            </a:pPr>
            <a:r>
              <a:rPr lang="fr-CA" dirty="0"/>
              <a:t>capables de prier. </a:t>
            </a:r>
          </a:p>
          <a:p>
            <a:r>
              <a:rPr lang="fr-CA" dirty="0"/>
              <a:t>Il est alors important de </a:t>
            </a:r>
          </a:p>
          <a:p>
            <a:pPr marL="0" indent="0">
              <a:buNone/>
            </a:pPr>
            <a:r>
              <a:rPr lang="fr-CA" dirty="0"/>
              <a:t>reconnaître à quel besoin</a:t>
            </a:r>
          </a:p>
          <a:p>
            <a:pPr marL="0" indent="0">
              <a:buNone/>
            </a:pPr>
            <a:r>
              <a:rPr lang="fr-CA" dirty="0"/>
              <a:t>correspond notre émotion </a:t>
            </a:r>
          </a:p>
          <a:p>
            <a:r>
              <a:rPr lang="fr-CA" dirty="0"/>
              <a:t>Pour ensuite, se tourner ver </a:t>
            </a:r>
          </a:p>
          <a:p>
            <a:pPr marL="0" indent="0">
              <a:buNone/>
            </a:pPr>
            <a:r>
              <a:rPr lang="fr-CA" dirty="0"/>
              <a:t>Le Seigneur selon la méthode  </a:t>
            </a:r>
          </a:p>
          <a:p>
            <a:pPr marL="0" indent="0">
              <a:buNone/>
            </a:pPr>
            <a:r>
              <a:rPr lang="fr-CA" dirty="0"/>
              <a:t>de prière choisie. </a:t>
            </a:r>
          </a:p>
          <a:p>
            <a:pPr marL="0" indent="0">
              <a:buNone/>
            </a:pPr>
            <a:endParaRPr lang="fr-CA" dirty="0"/>
          </a:p>
        </p:txBody>
      </p:sp>
      <p:pic>
        <p:nvPicPr>
          <p:cNvPr id="5" name="Image 4">
            <a:extLst>
              <a:ext uri="{FF2B5EF4-FFF2-40B4-BE49-F238E27FC236}">
                <a16:creationId xmlns:a16="http://schemas.microsoft.com/office/drawing/2014/main" id="{80A5C693-7F56-44CE-B5C8-E27E710EFDE5}"/>
              </a:ext>
            </a:extLst>
          </p:cNvPr>
          <p:cNvPicPr>
            <a:picLocks noChangeAspect="1"/>
          </p:cNvPicPr>
          <p:nvPr/>
        </p:nvPicPr>
        <p:blipFill>
          <a:blip r:embed="rId2"/>
          <a:stretch>
            <a:fillRect/>
          </a:stretch>
        </p:blipFill>
        <p:spPr>
          <a:xfrm>
            <a:off x="6808470" y="0"/>
            <a:ext cx="5383530" cy="6858000"/>
          </a:xfrm>
          <a:prstGeom prst="rect">
            <a:avLst/>
          </a:prstGeom>
        </p:spPr>
      </p:pic>
    </p:spTree>
    <p:extLst>
      <p:ext uri="{BB962C8B-B14F-4D97-AF65-F5344CB8AC3E}">
        <p14:creationId xmlns:p14="http://schemas.microsoft.com/office/powerpoint/2010/main" val="3022435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F57C65-B006-4A9E-B02E-C0F7DC4E56AA}"/>
              </a:ext>
            </a:extLst>
          </p:cNvPr>
          <p:cNvSpPr>
            <a:spLocks noGrp="1"/>
          </p:cNvSpPr>
          <p:nvPr>
            <p:ph type="title"/>
          </p:nvPr>
        </p:nvSpPr>
        <p:spPr>
          <a:xfrm>
            <a:off x="3867912" y="1298448"/>
            <a:ext cx="7315200" cy="3231607"/>
          </a:xfrm>
        </p:spPr>
        <p:txBody>
          <a:bodyPr>
            <a:normAutofit fontScale="90000"/>
          </a:bodyPr>
          <a:lstStyle/>
          <a:p>
            <a:r>
              <a:rPr lang="fr-CA" dirty="0"/>
              <a:t>La parole pour nous guider tout au long de cette retraite</a:t>
            </a:r>
            <a:br>
              <a:rPr lang="fr-CA" dirty="0"/>
            </a:br>
            <a:endParaRPr lang="fr-CA" dirty="0"/>
          </a:p>
        </p:txBody>
      </p:sp>
      <p:sp>
        <p:nvSpPr>
          <p:cNvPr id="3" name="Espace réservé du texte 2">
            <a:extLst>
              <a:ext uri="{FF2B5EF4-FFF2-40B4-BE49-F238E27FC236}">
                <a16:creationId xmlns:a16="http://schemas.microsoft.com/office/drawing/2014/main" id="{C7DAE287-0111-46EF-A110-88B7FCB5BD73}"/>
              </a:ext>
            </a:extLst>
          </p:cNvPr>
          <p:cNvSpPr>
            <a:spLocks noGrp="1"/>
          </p:cNvSpPr>
          <p:nvPr>
            <p:ph type="body" idx="1"/>
          </p:nvPr>
        </p:nvSpPr>
        <p:spPr/>
        <p:txBody>
          <a:bodyPr>
            <a:normAutofit/>
          </a:bodyPr>
          <a:lstStyle/>
          <a:p>
            <a:r>
              <a:rPr lang="fr-CA" sz="3200" dirty="0">
                <a:latin typeface="+mj-lt"/>
                <a:cs typeface="Times New Roman" panose="02020603050405020304" pitchFamily="18" charset="0"/>
              </a:rPr>
              <a:t>Du cœur de pierre au cœur de chair</a:t>
            </a:r>
          </a:p>
        </p:txBody>
      </p:sp>
      <p:pic>
        <p:nvPicPr>
          <p:cNvPr id="4" name="Picture 6" descr="Foi, L'Amour De L'Espoir, Croix">
            <a:extLst>
              <a:ext uri="{FF2B5EF4-FFF2-40B4-BE49-F238E27FC236}">
                <a16:creationId xmlns:a16="http://schemas.microsoft.com/office/drawing/2014/main" id="{34368310-FDFB-4C27-87AC-944AE8725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26" y="1573458"/>
            <a:ext cx="1615747" cy="85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42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94A5C1-A24C-4772-AEBF-FF6F5F49226F}"/>
              </a:ext>
            </a:extLst>
          </p:cNvPr>
          <p:cNvSpPr>
            <a:spLocks noGrp="1"/>
          </p:cNvSpPr>
          <p:nvPr>
            <p:ph type="title"/>
          </p:nvPr>
        </p:nvSpPr>
        <p:spPr>
          <a:xfrm>
            <a:off x="3733688" y="283380"/>
            <a:ext cx="7315200" cy="3255264"/>
          </a:xfrm>
        </p:spPr>
        <p:txBody>
          <a:bodyPr>
            <a:normAutofit/>
          </a:bodyPr>
          <a:lstStyle/>
          <a:p>
            <a:r>
              <a:rPr lang="fr-CA" dirty="0"/>
              <a:t>La mission des </a:t>
            </a:r>
            <a:br>
              <a:rPr lang="fr-CA" dirty="0"/>
            </a:br>
            <a:r>
              <a:rPr lang="fr-CA" dirty="0"/>
              <a:t>éducateurs</a:t>
            </a:r>
            <a:br>
              <a:rPr lang="fr-CA" dirty="0"/>
            </a:br>
            <a:endParaRPr lang="fr-CA" dirty="0"/>
          </a:p>
        </p:txBody>
      </p:sp>
      <p:sp>
        <p:nvSpPr>
          <p:cNvPr id="3" name="Espace réservé du texte 2">
            <a:extLst>
              <a:ext uri="{FF2B5EF4-FFF2-40B4-BE49-F238E27FC236}">
                <a16:creationId xmlns:a16="http://schemas.microsoft.com/office/drawing/2014/main" id="{3A6B1D6B-0383-4C61-82C6-F92821EEC624}"/>
              </a:ext>
            </a:extLst>
          </p:cNvPr>
          <p:cNvSpPr>
            <a:spLocks noGrp="1"/>
          </p:cNvSpPr>
          <p:nvPr>
            <p:ph type="body" idx="1"/>
          </p:nvPr>
        </p:nvSpPr>
        <p:spPr>
          <a:xfrm>
            <a:off x="3481431" y="3322039"/>
            <a:ext cx="8280521" cy="2718033"/>
          </a:xfrm>
        </p:spPr>
        <p:txBody>
          <a:bodyPr>
            <a:normAutofit/>
          </a:bodyPr>
          <a:lstStyle/>
          <a:p>
            <a:r>
              <a:rPr lang="fr-CA" sz="3200" dirty="0"/>
              <a:t>Se laisser toucher le cœur et toucher les cœurs</a:t>
            </a:r>
          </a:p>
          <a:p>
            <a:endParaRPr lang="fr-CA" sz="3200" dirty="0"/>
          </a:p>
          <a:p>
            <a:endParaRPr lang="fr-CA" dirty="0"/>
          </a:p>
        </p:txBody>
      </p:sp>
      <p:pic>
        <p:nvPicPr>
          <p:cNvPr id="4" name="Picture 6" descr="Foi, L'Amour De L'Espoir, Croix">
            <a:extLst>
              <a:ext uri="{FF2B5EF4-FFF2-40B4-BE49-F238E27FC236}">
                <a16:creationId xmlns:a16="http://schemas.microsoft.com/office/drawing/2014/main" id="{34319345-040B-4FE5-BD01-7C324CF1A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69" y="1132980"/>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F7530254-3CC6-4FE0-8D6D-47A95D295B1D}"/>
              </a:ext>
            </a:extLst>
          </p:cNvPr>
          <p:cNvPicPr>
            <a:picLocks noChangeAspect="1"/>
          </p:cNvPicPr>
          <p:nvPr/>
        </p:nvPicPr>
        <p:blipFill>
          <a:blip r:embed="rId3"/>
          <a:stretch>
            <a:fillRect/>
          </a:stretch>
        </p:blipFill>
        <p:spPr>
          <a:xfrm rot="5400000">
            <a:off x="112930" y="3065131"/>
            <a:ext cx="3190380" cy="2392785"/>
          </a:xfrm>
          <a:prstGeom prst="rect">
            <a:avLst/>
          </a:prstGeom>
        </p:spPr>
      </p:pic>
    </p:spTree>
    <p:extLst>
      <p:ext uri="{BB962C8B-B14F-4D97-AF65-F5344CB8AC3E}">
        <p14:creationId xmlns:p14="http://schemas.microsoft.com/office/powerpoint/2010/main" val="1283320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6AC71-B64E-431F-A54A-DC999BFFF2C5}"/>
              </a:ext>
            </a:extLst>
          </p:cNvPr>
          <p:cNvSpPr>
            <a:spLocks noGrp="1"/>
          </p:cNvSpPr>
          <p:nvPr>
            <p:ph type="title"/>
          </p:nvPr>
        </p:nvSpPr>
        <p:spPr/>
        <p:txBody>
          <a:bodyPr/>
          <a:lstStyle/>
          <a:p>
            <a:br>
              <a:rPr lang="fr-CA" dirty="0"/>
            </a:br>
            <a:endParaRPr lang="fr-CA" b="1" dirty="0"/>
          </a:p>
        </p:txBody>
      </p:sp>
      <p:sp>
        <p:nvSpPr>
          <p:cNvPr id="3" name="Espace réservé du contenu 2">
            <a:extLst>
              <a:ext uri="{FF2B5EF4-FFF2-40B4-BE49-F238E27FC236}">
                <a16:creationId xmlns:a16="http://schemas.microsoft.com/office/drawing/2014/main" id="{79955756-99F4-4A46-A8FD-67655A66622E}"/>
              </a:ext>
            </a:extLst>
          </p:cNvPr>
          <p:cNvSpPr>
            <a:spLocks noGrp="1"/>
          </p:cNvSpPr>
          <p:nvPr>
            <p:ph idx="1"/>
          </p:nvPr>
        </p:nvSpPr>
        <p:spPr>
          <a:xfrm>
            <a:off x="3575654" y="721495"/>
            <a:ext cx="8244434" cy="4689404"/>
          </a:xfrm>
        </p:spPr>
        <p:txBody>
          <a:bodyPr/>
          <a:lstStyle/>
          <a:p>
            <a:pPr marL="0" indent="0">
              <a:buNone/>
            </a:pPr>
            <a:endParaRPr lang="fr-CA" dirty="0"/>
          </a:p>
          <a:p>
            <a:r>
              <a:rPr lang="fr-CA" sz="2400" dirty="0"/>
              <a:t>La </a:t>
            </a:r>
            <a:r>
              <a:rPr lang="fr-CA" sz="2400" b="1" dirty="0"/>
              <a:t>trousse éducative développée par le Centre Notre-Dame de la Rouge </a:t>
            </a:r>
            <a:r>
              <a:rPr lang="fr-CA" sz="2400" dirty="0"/>
              <a:t>vous donne accès à beaucoup d’activités dont le but est de toucher les cœurs des élèves. </a:t>
            </a:r>
          </a:p>
          <a:p>
            <a:r>
              <a:rPr lang="fr-CA" sz="2400" dirty="0">
                <a:latin typeface="+mj-lt"/>
              </a:rPr>
              <a:t>Découvrez cette trousse éducative sur le site web: </a:t>
            </a:r>
            <a:r>
              <a:rPr lang="fr-CA" sz="2400" dirty="0">
                <a:latin typeface="+mj-lt"/>
                <a:hlinkClick r:id="rId4"/>
              </a:rPr>
              <a:t>https://camplarouge.creoboutique.com/</a:t>
            </a:r>
            <a:endParaRPr lang="fr-CA" sz="2400" dirty="0">
              <a:latin typeface="+mj-lt"/>
            </a:endParaRPr>
          </a:p>
        </p:txBody>
      </p:sp>
      <p:pic>
        <p:nvPicPr>
          <p:cNvPr id="4" name="Picture 6" descr="Foi, L'Amour De L'Espoir, Croix">
            <a:extLst>
              <a:ext uri="{FF2B5EF4-FFF2-40B4-BE49-F238E27FC236}">
                <a16:creationId xmlns:a16="http://schemas.microsoft.com/office/drawing/2014/main" id="{905515BA-D46E-4A0C-AAAE-17DCCCE60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86" y="864108"/>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1AC20A13-6A2C-4B06-B764-7C8656F0577C}"/>
              </a:ext>
            </a:extLst>
          </p:cNvPr>
          <p:cNvPicPr>
            <a:picLocks noChangeAspect="1"/>
          </p:cNvPicPr>
          <p:nvPr/>
        </p:nvPicPr>
        <p:blipFill>
          <a:blip r:embed="rId6"/>
          <a:stretch>
            <a:fillRect/>
          </a:stretch>
        </p:blipFill>
        <p:spPr>
          <a:xfrm rot="5400000">
            <a:off x="12159" y="2724645"/>
            <a:ext cx="3429000" cy="2571750"/>
          </a:xfrm>
          <a:prstGeom prst="rect">
            <a:avLst/>
          </a:prstGeom>
        </p:spPr>
      </p:pic>
      <p:pic>
        <p:nvPicPr>
          <p:cNvPr id="5" name="Son enregistré">
            <a:hlinkClick r:id="" action="ppaction://media"/>
            <a:extLst>
              <a:ext uri="{FF2B5EF4-FFF2-40B4-BE49-F238E27FC236}">
                <a16:creationId xmlns:a16="http://schemas.microsoft.com/office/drawing/2014/main" id="{CE16D71C-BE19-46E7-BEE6-2990478F86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5127" y="681025"/>
            <a:ext cx="609600" cy="609600"/>
          </a:xfrm>
          <a:prstGeom prst="rect">
            <a:avLst/>
          </a:prstGeom>
        </p:spPr>
      </p:pic>
    </p:spTree>
    <p:extLst>
      <p:ext uri="{BB962C8B-B14F-4D97-AF65-F5344CB8AC3E}">
        <p14:creationId xmlns:p14="http://schemas.microsoft.com/office/powerpoint/2010/main" val="45717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7AB6C-6B70-4736-A92A-800A8699D84F}"/>
              </a:ext>
            </a:extLst>
          </p:cNvPr>
          <p:cNvSpPr>
            <a:spLocks noGrp="1"/>
          </p:cNvSpPr>
          <p:nvPr>
            <p:ph type="title"/>
          </p:nvPr>
        </p:nvSpPr>
        <p:spPr/>
        <p:txBody>
          <a:bodyPr/>
          <a:lstStyle/>
          <a:p>
            <a:r>
              <a:rPr lang="fr-CA" dirty="0"/>
              <a:t>Évaluation </a:t>
            </a:r>
          </a:p>
        </p:txBody>
      </p:sp>
      <p:sp>
        <p:nvSpPr>
          <p:cNvPr id="3" name="Espace réservé du contenu 2">
            <a:extLst>
              <a:ext uri="{FF2B5EF4-FFF2-40B4-BE49-F238E27FC236}">
                <a16:creationId xmlns:a16="http://schemas.microsoft.com/office/drawing/2014/main" id="{14D3AE04-FD01-46B2-A0E5-3FD9F470486C}"/>
              </a:ext>
            </a:extLst>
          </p:cNvPr>
          <p:cNvSpPr>
            <a:spLocks noGrp="1"/>
          </p:cNvSpPr>
          <p:nvPr>
            <p:ph idx="1"/>
          </p:nvPr>
        </p:nvSpPr>
        <p:spPr/>
        <p:txBody>
          <a:bodyPr/>
          <a:lstStyle/>
          <a:p>
            <a:r>
              <a:rPr lang="fr-CA" dirty="0"/>
              <a:t>Merci de remplir l’évaluation en ligne:</a:t>
            </a:r>
          </a:p>
          <a:p>
            <a:r>
              <a:rPr lang="fr-CA" dirty="0">
                <a:hlinkClick r:id="rId4"/>
              </a:rPr>
              <a:t>Évaluation</a:t>
            </a:r>
            <a:endParaRPr lang="fr-CA" dirty="0"/>
          </a:p>
        </p:txBody>
      </p:sp>
      <p:pic>
        <p:nvPicPr>
          <p:cNvPr id="10" name="Son enregistré">
            <a:hlinkClick r:id="" action="ppaction://media"/>
            <a:extLst>
              <a:ext uri="{FF2B5EF4-FFF2-40B4-BE49-F238E27FC236}">
                <a16:creationId xmlns:a16="http://schemas.microsoft.com/office/drawing/2014/main" id="{8FB466A0-9C33-46A8-81A5-EF0B823F0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0727" y="568452"/>
            <a:ext cx="609600" cy="609600"/>
          </a:xfrm>
          <a:prstGeom prst="rect">
            <a:avLst/>
          </a:prstGeom>
        </p:spPr>
      </p:pic>
      <p:pic>
        <p:nvPicPr>
          <p:cNvPr id="11" name="Picture 6" descr="Foi, L'Amour De L'Espoir, Croix">
            <a:extLst>
              <a:ext uri="{FF2B5EF4-FFF2-40B4-BE49-F238E27FC236}">
                <a16:creationId xmlns:a16="http://schemas.microsoft.com/office/drawing/2014/main" id="{9AD04140-B547-4ACB-BB56-28EC35A441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58" y="1346955"/>
            <a:ext cx="1615747" cy="85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21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7A5E7-6E66-4C03-AC75-73E606E690C3}"/>
              </a:ext>
            </a:extLst>
          </p:cNvPr>
          <p:cNvSpPr>
            <a:spLocks noGrp="1"/>
          </p:cNvSpPr>
          <p:nvPr>
            <p:ph type="title"/>
          </p:nvPr>
        </p:nvSpPr>
        <p:spPr>
          <a:xfrm>
            <a:off x="252918" y="1123837"/>
            <a:ext cx="3035565" cy="4601183"/>
          </a:xfrm>
        </p:spPr>
        <p:txBody>
          <a:bodyPr/>
          <a:lstStyle/>
          <a:p>
            <a:r>
              <a:rPr lang="fr-CA" dirty="0"/>
              <a:t>Ressourcement spirituel </a:t>
            </a:r>
            <a:br>
              <a:rPr lang="fr-CA" dirty="0"/>
            </a:br>
            <a:r>
              <a:rPr lang="fr-CA" dirty="0"/>
              <a:t>Touchez les cœurs ?</a:t>
            </a:r>
          </a:p>
        </p:txBody>
      </p:sp>
      <p:pic>
        <p:nvPicPr>
          <p:cNvPr id="4" name="Picture 6" descr="Foi, L'Amour De L'Espoir, Croix">
            <a:extLst>
              <a:ext uri="{FF2B5EF4-FFF2-40B4-BE49-F238E27FC236}">
                <a16:creationId xmlns:a16="http://schemas.microsoft.com/office/drawing/2014/main" id="{05D68A43-A3D3-407E-8E9B-856ECFA90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758" y="1346955"/>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ve Jesus...Wristbands - French | Christian Brothers Conference">
            <a:extLst>
              <a:ext uri="{FF2B5EF4-FFF2-40B4-BE49-F238E27FC236}">
                <a16:creationId xmlns:a16="http://schemas.microsoft.com/office/drawing/2014/main" id="{7C606475-607B-4D5C-9813-DD1C8FC51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999" y="81115"/>
            <a:ext cx="4985850" cy="42377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ctivités">
            <a:extLst>
              <a:ext uri="{FF2B5EF4-FFF2-40B4-BE49-F238E27FC236}">
                <a16:creationId xmlns:a16="http://schemas.microsoft.com/office/drawing/2014/main" id="{83596DCB-0976-4D93-A813-44E52ACD6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013" y="3429000"/>
            <a:ext cx="4318615" cy="329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127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103030-089B-4AFA-81EC-CF21E953F30A}"/>
              </a:ext>
            </a:extLst>
          </p:cNvPr>
          <p:cNvSpPr>
            <a:spLocks noGrp="1"/>
          </p:cNvSpPr>
          <p:nvPr>
            <p:ph type="title"/>
          </p:nvPr>
        </p:nvSpPr>
        <p:spPr/>
        <p:txBody>
          <a:bodyPr/>
          <a:lstStyle/>
          <a:p>
            <a:pPr algn="ctr"/>
            <a:br>
              <a:rPr lang="fr-CA" dirty="0"/>
            </a:br>
            <a:r>
              <a:rPr lang="fr-CA" dirty="0"/>
              <a:t>La parole pour nous guider</a:t>
            </a:r>
            <a:br>
              <a:rPr lang="fr-CA" dirty="0"/>
            </a:br>
            <a:br>
              <a:rPr lang="fr-CA" dirty="0"/>
            </a:br>
            <a:r>
              <a:rPr lang="fr-CA" dirty="0"/>
              <a:t>Du cœur de pierre au cœur de chair</a:t>
            </a:r>
            <a:br>
              <a:rPr lang="fr-CA" dirty="0"/>
            </a:br>
            <a:endParaRPr lang="fr-CA" dirty="0"/>
          </a:p>
        </p:txBody>
      </p:sp>
      <p:pic>
        <p:nvPicPr>
          <p:cNvPr id="4" name="Picture 6" descr="Foi, L'Amour De L'Espoir, Croix">
            <a:extLst>
              <a:ext uri="{FF2B5EF4-FFF2-40B4-BE49-F238E27FC236}">
                <a16:creationId xmlns:a16="http://schemas.microsoft.com/office/drawing/2014/main" id="{59C2FC2A-407A-44E2-A2F7-3E4FB9248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18" y="864533"/>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72DCA69-12FE-4022-A54C-A4FDEE6B7C47}"/>
              </a:ext>
            </a:extLst>
          </p:cNvPr>
          <p:cNvPicPr>
            <a:picLocks noChangeAspect="1"/>
          </p:cNvPicPr>
          <p:nvPr/>
        </p:nvPicPr>
        <p:blipFill>
          <a:blip r:embed="rId5"/>
          <a:stretch>
            <a:fillRect/>
          </a:stretch>
        </p:blipFill>
        <p:spPr>
          <a:xfrm>
            <a:off x="4588080" y="617961"/>
            <a:ext cx="5612934" cy="5612934"/>
          </a:xfrm>
          <a:prstGeom prst="rect">
            <a:avLst/>
          </a:prstGeom>
        </p:spPr>
      </p:pic>
      <p:pic>
        <p:nvPicPr>
          <p:cNvPr id="3" name="Son enregistré">
            <a:hlinkClick r:id="" action="ppaction://media"/>
            <a:extLst>
              <a:ext uri="{FF2B5EF4-FFF2-40B4-BE49-F238E27FC236}">
                <a16:creationId xmlns:a16="http://schemas.microsoft.com/office/drawing/2014/main" id="{2960DB2F-E8D6-41A3-8900-61D9F760E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4639" y="244447"/>
            <a:ext cx="609600" cy="609600"/>
          </a:xfrm>
          <a:prstGeom prst="rect">
            <a:avLst/>
          </a:prstGeom>
        </p:spPr>
      </p:pic>
    </p:spTree>
    <p:extLst>
      <p:ext uri="{BB962C8B-B14F-4D97-AF65-F5344CB8AC3E}">
        <p14:creationId xmlns:p14="http://schemas.microsoft.com/office/powerpoint/2010/main" val="383366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87B3E-A9D5-4321-B8E5-F5F9CC48E59D}"/>
              </a:ext>
            </a:extLst>
          </p:cNvPr>
          <p:cNvSpPr>
            <a:spLocks noGrp="1"/>
          </p:cNvSpPr>
          <p:nvPr>
            <p:ph type="title"/>
          </p:nvPr>
        </p:nvSpPr>
        <p:spPr/>
        <p:txBody>
          <a:bodyPr>
            <a:normAutofit fontScale="90000"/>
          </a:bodyPr>
          <a:lstStyle/>
          <a:p>
            <a:r>
              <a:rPr lang="fr-CA" dirty="0"/>
              <a:t>Un chant pour nous accompagner tout au long de cette retraite</a:t>
            </a:r>
            <a:br>
              <a:rPr lang="fr-CA" dirty="0"/>
            </a:br>
            <a:endParaRPr lang="fr-CA" dirty="0"/>
          </a:p>
        </p:txBody>
      </p:sp>
      <p:sp>
        <p:nvSpPr>
          <p:cNvPr id="3" name="Espace réservé du texte 2">
            <a:extLst>
              <a:ext uri="{FF2B5EF4-FFF2-40B4-BE49-F238E27FC236}">
                <a16:creationId xmlns:a16="http://schemas.microsoft.com/office/drawing/2014/main" id="{008C9C25-0E76-4FA0-8552-87B55CEC08A8}"/>
              </a:ext>
            </a:extLst>
          </p:cNvPr>
          <p:cNvSpPr>
            <a:spLocks noGrp="1"/>
          </p:cNvSpPr>
          <p:nvPr>
            <p:ph type="body" idx="1"/>
          </p:nvPr>
        </p:nvSpPr>
        <p:spPr/>
        <p:txBody>
          <a:bodyPr>
            <a:normAutofit/>
          </a:bodyPr>
          <a:lstStyle/>
          <a:p>
            <a:r>
              <a:rPr lang="fr-CA" sz="2800" dirty="0"/>
              <a:t>Tous ensemble (vidéo 2020), de Robert Lebel, Éditions Pontbriand</a:t>
            </a:r>
          </a:p>
        </p:txBody>
      </p:sp>
      <p:pic>
        <p:nvPicPr>
          <p:cNvPr id="4" name="Picture 6" descr="Foi, L'Amour De L'Espoir, Croix">
            <a:extLst>
              <a:ext uri="{FF2B5EF4-FFF2-40B4-BE49-F238E27FC236}">
                <a16:creationId xmlns:a16="http://schemas.microsoft.com/office/drawing/2014/main" id="{87E4C4C0-15F1-4266-A1DD-6FB15A321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26" y="1489569"/>
            <a:ext cx="1615747" cy="85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5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1F985-4478-4701-ACCE-1ED070153D1C}"/>
              </a:ext>
            </a:extLst>
          </p:cNvPr>
          <p:cNvSpPr>
            <a:spLocks noGrp="1"/>
          </p:cNvSpPr>
          <p:nvPr>
            <p:ph type="title"/>
          </p:nvPr>
        </p:nvSpPr>
        <p:spPr>
          <a:xfrm>
            <a:off x="489604" y="1255381"/>
            <a:ext cx="2947482" cy="4601183"/>
          </a:xfrm>
        </p:spPr>
        <p:txBody>
          <a:bodyPr/>
          <a:lstStyle/>
          <a:p>
            <a:r>
              <a:rPr lang="fr-CA" dirty="0"/>
              <a:t>Écoutez-le chaque fois que vous en sentez le besoin </a:t>
            </a:r>
          </a:p>
        </p:txBody>
      </p:sp>
      <p:pic>
        <p:nvPicPr>
          <p:cNvPr id="5" name="Picture 6" descr="Foi, L'Amour De L'Espoir, Croix">
            <a:extLst>
              <a:ext uri="{FF2B5EF4-FFF2-40B4-BE49-F238E27FC236}">
                <a16:creationId xmlns:a16="http://schemas.microsoft.com/office/drawing/2014/main" id="{104FE16F-DAA9-4173-8C13-C4C01C06E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369" y="1132980"/>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3" name="Média en ligne 2" title="TOUS ENSEMBLE (Vidￃﾩo 2020) Robert Lebel, ￃﾉditions Pontbriand">
            <a:hlinkClick r:id="" action="ppaction://media"/>
            <a:extLst>
              <a:ext uri="{FF2B5EF4-FFF2-40B4-BE49-F238E27FC236}">
                <a16:creationId xmlns:a16="http://schemas.microsoft.com/office/drawing/2014/main" id="{49C0B588-AB3B-4B0F-B51C-B8B720968865}"/>
              </a:ext>
            </a:extLst>
          </p:cNvPr>
          <p:cNvPicPr>
            <a:picLocks noRot="1" noChangeAspect="1"/>
          </p:cNvPicPr>
          <p:nvPr>
            <a:videoFile r:link="rId1"/>
          </p:nvPr>
        </p:nvPicPr>
        <p:blipFill>
          <a:blip r:embed="rId6"/>
          <a:stretch>
            <a:fillRect/>
          </a:stretch>
        </p:blipFill>
        <p:spPr>
          <a:xfrm>
            <a:off x="4205681" y="1404107"/>
            <a:ext cx="6096000" cy="3429000"/>
          </a:xfrm>
          <a:prstGeom prst="rect">
            <a:avLst/>
          </a:prstGeom>
        </p:spPr>
      </p:pic>
      <p:sp>
        <p:nvSpPr>
          <p:cNvPr id="4" name="ZoneTexte 3">
            <a:extLst>
              <a:ext uri="{FF2B5EF4-FFF2-40B4-BE49-F238E27FC236}">
                <a16:creationId xmlns:a16="http://schemas.microsoft.com/office/drawing/2014/main" id="{F2F1355F-7D01-45D1-82E2-1F2EDACB01D7}"/>
              </a:ext>
            </a:extLst>
          </p:cNvPr>
          <p:cNvSpPr txBox="1"/>
          <p:nvPr/>
        </p:nvSpPr>
        <p:spPr>
          <a:xfrm>
            <a:off x="3523130" y="5210233"/>
            <a:ext cx="8179266" cy="646331"/>
          </a:xfrm>
          <a:prstGeom prst="rect">
            <a:avLst/>
          </a:prstGeom>
          <a:noFill/>
        </p:spPr>
        <p:txBody>
          <a:bodyPr wrap="square" rtlCol="0">
            <a:spAutoFit/>
          </a:bodyPr>
          <a:lstStyle/>
          <a:p>
            <a:r>
              <a:rPr lang="fr-CA"/>
              <a:t>https://www.youtube.com/watch?v=OF7IOaKST5s&amp;feature=youtu.be&amp;fbclid=IwAR0inutVTMhBjKEsa6TWpBu6CQp_WqJe4DY86_FjdjxRn_Kj2SxYtWCmOWc</a:t>
            </a:r>
            <a:endParaRPr lang="fr-CA" dirty="0"/>
          </a:p>
        </p:txBody>
      </p:sp>
      <p:pic>
        <p:nvPicPr>
          <p:cNvPr id="10" name="Son enregistré">
            <a:hlinkClick r:id="" action="ppaction://media"/>
            <a:extLst>
              <a:ext uri="{FF2B5EF4-FFF2-40B4-BE49-F238E27FC236}">
                <a16:creationId xmlns:a16="http://schemas.microsoft.com/office/drawing/2014/main" id="{3931BD65-CF5D-42F8-8422-B2B9DE63C8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096000" y="221609"/>
            <a:ext cx="609600" cy="609600"/>
          </a:xfrm>
          <a:prstGeom prst="rect">
            <a:avLst/>
          </a:prstGeom>
        </p:spPr>
      </p:pic>
    </p:spTree>
    <p:extLst>
      <p:ext uri="{BB962C8B-B14F-4D97-AF65-F5344CB8AC3E}">
        <p14:creationId xmlns:p14="http://schemas.microsoft.com/office/powerpoint/2010/main" val="299137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3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1C8460-84C2-4F31-8FEC-5EA43F5BBE9F}"/>
              </a:ext>
            </a:extLst>
          </p:cNvPr>
          <p:cNvSpPr>
            <a:spLocks noGrp="1"/>
          </p:cNvSpPr>
          <p:nvPr>
            <p:ph type="title"/>
          </p:nvPr>
        </p:nvSpPr>
        <p:spPr>
          <a:xfrm>
            <a:off x="3867912" y="788565"/>
            <a:ext cx="7315200" cy="3765147"/>
          </a:xfrm>
        </p:spPr>
        <p:txBody>
          <a:bodyPr>
            <a:normAutofit fontScale="90000"/>
          </a:bodyPr>
          <a:lstStyle/>
          <a:p>
            <a:r>
              <a:rPr lang="fr-CA" dirty="0">
                <a:solidFill>
                  <a:schemeClr val="accent1"/>
                </a:solidFill>
              </a:rPr>
              <a:t>Premier volet:</a:t>
            </a:r>
            <a:br>
              <a:rPr lang="fr-CA" dirty="0">
                <a:solidFill>
                  <a:schemeClr val="accent1"/>
                </a:solidFill>
              </a:rPr>
            </a:br>
            <a:r>
              <a:rPr lang="fr-CA" dirty="0"/>
              <a:t>Cheminer avec </a:t>
            </a:r>
            <a:br>
              <a:rPr lang="fr-CA" dirty="0"/>
            </a:br>
            <a:r>
              <a:rPr lang="fr-CA" dirty="0"/>
              <a:t>saint Jean-Baptiste de la Salle</a:t>
            </a:r>
            <a:br>
              <a:rPr lang="fr-CA" dirty="0"/>
            </a:br>
            <a:endParaRPr lang="fr-CA" dirty="0"/>
          </a:p>
        </p:txBody>
      </p:sp>
      <p:sp>
        <p:nvSpPr>
          <p:cNvPr id="3" name="Espace réservé du texte 2">
            <a:extLst>
              <a:ext uri="{FF2B5EF4-FFF2-40B4-BE49-F238E27FC236}">
                <a16:creationId xmlns:a16="http://schemas.microsoft.com/office/drawing/2014/main" id="{C498A9C9-D0A6-4F63-8D56-034E4FD0389D}"/>
              </a:ext>
            </a:extLst>
          </p:cNvPr>
          <p:cNvSpPr>
            <a:spLocks noGrp="1"/>
          </p:cNvSpPr>
          <p:nvPr>
            <p:ph type="body" idx="1"/>
          </p:nvPr>
        </p:nvSpPr>
        <p:spPr>
          <a:xfrm>
            <a:off x="3961700" y="4645152"/>
            <a:ext cx="7315200" cy="914400"/>
          </a:xfrm>
        </p:spPr>
        <p:txBody>
          <a:bodyPr/>
          <a:lstStyle/>
          <a:p>
            <a:r>
              <a:rPr lang="fr-CA" sz="3600" dirty="0"/>
              <a:t>Vivre en présence de Dieu</a:t>
            </a:r>
          </a:p>
          <a:p>
            <a:endParaRPr lang="fr-CA" dirty="0"/>
          </a:p>
        </p:txBody>
      </p:sp>
      <p:pic>
        <p:nvPicPr>
          <p:cNvPr id="4" name="Picture 6" descr="Foi, L'Amour De L'Espoir, Croix">
            <a:extLst>
              <a:ext uri="{FF2B5EF4-FFF2-40B4-BE49-F238E27FC236}">
                <a16:creationId xmlns:a16="http://schemas.microsoft.com/office/drawing/2014/main" id="{39D9465A-C599-4554-AA20-61F251E34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93" y="1298448"/>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atholic Education Service on Twitter: &quot;Happy ...">
            <a:extLst>
              <a:ext uri="{FF2B5EF4-FFF2-40B4-BE49-F238E27FC236}">
                <a16:creationId xmlns:a16="http://schemas.microsoft.com/office/drawing/2014/main" id="{97C9B863-ADB2-41B5-A473-A86E65D51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5" y="2786379"/>
            <a:ext cx="3320501" cy="325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967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8ECF16-FF81-4CDE-8CC2-25D7E6C56268}"/>
              </a:ext>
            </a:extLst>
          </p:cNvPr>
          <p:cNvSpPr>
            <a:spLocks noGrp="1"/>
          </p:cNvSpPr>
          <p:nvPr>
            <p:ph type="title"/>
          </p:nvPr>
        </p:nvSpPr>
        <p:spPr>
          <a:xfrm>
            <a:off x="604008" y="-520117"/>
            <a:ext cx="2667698" cy="6245137"/>
          </a:xfrm>
        </p:spPr>
        <p:txBody>
          <a:bodyPr/>
          <a:lstStyle/>
          <a:p>
            <a:r>
              <a:rPr lang="fr-CA" dirty="0"/>
              <a:t>Qui est J-B </a:t>
            </a:r>
            <a:br>
              <a:rPr lang="fr-CA" dirty="0"/>
            </a:br>
            <a:r>
              <a:rPr lang="fr-CA" dirty="0"/>
              <a:t>de la Salle ?</a:t>
            </a:r>
          </a:p>
        </p:txBody>
      </p:sp>
      <p:sp>
        <p:nvSpPr>
          <p:cNvPr id="3" name="Espace réservé du contenu 2">
            <a:extLst>
              <a:ext uri="{FF2B5EF4-FFF2-40B4-BE49-F238E27FC236}">
                <a16:creationId xmlns:a16="http://schemas.microsoft.com/office/drawing/2014/main" id="{D801A5E5-867A-4131-9D2C-CCAA8982E702}"/>
              </a:ext>
            </a:extLst>
          </p:cNvPr>
          <p:cNvSpPr>
            <a:spLocks noGrp="1"/>
          </p:cNvSpPr>
          <p:nvPr>
            <p:ph idx="1"/>
          </p:nvPr>
        </p:nvSpPr>
        <p:spPr>
          <a:xfrm>
            <a:off x="3506598" y="1107346"/>
            <a:ext cx="8296712" cy="5469623"/>
          </a:xfrm>
        </p:spPr>
        <p:txBody>
          <a:bodyPr>
            <a:normAutofit/>
          </a:bodyPr>
          <a:lstStyle/>
          <a:p>
            <a:r>
              <a:rPr lang="fr-CA" sz="2000" dirty="0"/>
              <a:t>Saviez-vous que Jean-Baptiste de la Salle a été déclaré par l’Église catholique saint patron de tous les éducateurs de l’enfance et de la jeunesse le 15 mai 1950 ?</a:t>
            </a:r>
          </a:p>
          <a:p>
            <a:r>
              <a:rPr lang="fr-CA" dirty="0"/>
              <a:t>Issu d’une famille noble et puissance de Reims  en France, destiné à une brillante carrière cléricale (il aurait pu devenir évêque et même cardinal), il a choisit de se consacrer à l’éducation des enfants pauvres qui trainaient dans les rues et à la formation des maîtres d’école.</a:t>
            </a:r>
          </a:p>
          <a:p>
            <a:r>
              <a:rPr lang="fr-CA" dirty="0"/>
              <a:t>Pour former les enseignants, il a décidé de les accueillir chez lui et de vivre avec eux. Il a même renoncé à sa fortune pour que la pauvreté, mais surtout la confiance en Dieu soit le socle de l’œuvre. </a:t>
            </a:r>
          </a:p>
          <a:p>
            <a:r>
              <a:rPr lang="fr-CA" sz="2000" dirty="0"/>
              <a:t>De la Salle enseignait lui-même, formait les éducateurs de ses écoles et animait des retraites, appelées « méditations » afin de procurer </a:t>
            </a:r>
            <a:r>
              <a:rPr lang="fr-CA" dirty="0"/>
              <a:t>régulièrement des ressourcements aux enseignants. </a:t>
            </a:r>
          </a:p>
          <a:p>
            <a:r>
              <a:rPr lang="fr-CA" dirty="0"/>
              <a:t>Ses méditations sont encore utilisées aujourd’hui, car elles sont encore très pertinentes pour notre époque. Ce ressourcement s’inspire de la méditation « Vivre en présence de Dieu », tiré du livre </a:t>
            </a:r>
            <a:r>
              <a:rPr lang="fr-CA" i="1" dirty="0"/>
              <a:t>Prier avec Jean-Baptiste de la Salle</a:t>
            </a:r>
            <a:r>
              <a:rPr lang="fr-CA" dirty="0"/>
              <a:t>, pp. 33-40. </a:t>
            </a:r>
            <a:endParaRPr lang="fr-CA" sz="2000" dirty="0"/>
          </a:p>
          <a:p>
            <a:endParaRPr lang="fr-CA" sz="2000" dirty="0"/>
          </a:p>
          <a:p>
            <a:endParaRPr lang="fr-CA" dirty="0"/>
          </a:p>
        </p:txBody>
      </p:sp>
      <p:pic>
        <p:nvPicPr>
          <p:cNvPr id="4" name="Picture 6" descr="Foi, L'Amour De L'Espoir, Croix">
            <a:extLst>
              <a:ext uri="{FF2B5EF4-FFF2-40B4-BE49-F238E27FC236}">
                <a16:creationId xmlns:a16="http://schemas.microsoft.com/office/drawing/2014/main" id="{48AE6D54-793A-4E6E-A83A-7C074123A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786" y="986229"/>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F44226DD-5B28-4186-87F8-BD65E88BEA8B}"/>
              </a:ext>
            </a:extLst>
          </p:cNvPr>
          <p:cNvPicPr>
            <a:picLocks noChangeAspect="1"/>
          </p:cNvPicPr>
          <p:nvPr/>
        </p:nvPicPr>
        <p:blipFill>
          <a:blip r:embed="rId5"/>
          <a:stretch>
            <a:fillRect/>
          </a:stretch>
        </p:blipFill>
        <p:spPr>
          <a:xfrm>
            <a:off x="755010" y="3429000"/>
            <a:ext cx="1964946" cy="2619928"/>
          </a:xfrm>
          <a:prstGeom prst="rect">
            <a:avLst/>
          </a:prstGeom>
        </p:spPr>
      </p:pic>
      <p:pic>
        <p:nvPicPr>
          <p:cNvPr id="7" name="Son enregistré">
            <a:hlinkClick r:id="" action="ppaction://media"/>
            <a:extLst>
              <a:ext uri="{FF2B5EF4-FFF2-40B4-BE49-F238E27FC236}">
                <a16:creationId xmlns:a16="http://schemas.microsoft.com/office/drawing/2014/main" id="{1648B103-D6B1-4882-9598-F70C37332C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2866" y="-23769"/>
            <a:ext cx="609600" cy="609600"/>
          </a:xfrm>
          <a:prstGeom prst="rect">
            <a:avLst/>
          </a:prstGeom>
        </p:spPr>
      </p:pic>
    </p:spTree>
    <p:extLst>
      <p:ext uri="{BB962C8B-B14F-4D97-AF65-F5344CB8AC3E}">
        <p14:creationId xmlns:p14="http://schemas.microsoft.com/office/powerpoint/2010/main" val="6987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7DB371-15C7-4BED-8F1C-0219A820B3FA}"/>
              </a:ext>
            </a:extLst>
          </p:cNvPr>
          <p:cNvSpPr>
            <a:spLocks noGrp="1"/>
          </p:cNvSpPr>
          <p:nvPr>
            <p:ph type="title"/>
          </p:nvPr>
        </p:nvSpPr>
        <p:spPr/>
        <p:txBody>
          <a:bodyPr/>
          <a:lstStyle/>
          <a:p>
            <a:pPr algn="ctr"/>
            <a:r>
              <a:rPr lang="fr-CA" dirty="0"/>
              <a:t>Méditation</a:t>
            </a:r>
            <a:br>
              <a:rPr lang="fr-CA" dirty="0"/>
            </a:br>
            <a:br>
              <a:rPr lang="fr-CA" dirty="0"/>
            </a:br>
            <a:r>
              <a:rPr lang="fr-CA" dirty="0"/>
              <a:t>Vivre en présence de Dieu </a:t>
            </a:r>
          </a:p>
        </p:txBody>
      </p:sp>
      <p:sp>
        <p:nvSpPr>
          <p:cNvPr id="3" name="Espace réservé du contenu 2">
            <a:extLst>
              <a:ext uri="{FF2B5EF4-FFF2-40B4-BE49-F238E27FC236}">
                <a16:creationId xmlns:a16="http://schemas.microsoft.com/office/drawing/2014/main" id="{F5FC76FA-1CEB-4DD5-B759-FD52FA95E8B6}"/>
              </a:ext>
            </a:extLst>
          </p:cNvPr>
          <p:cNvSpPr>
            <a:spLocks noGrp="1"/>
          </p:cNvSpPr>
          <p:nvPr>
            <p:ph idx="1"/>
          </p:nvPr>
        </p:nvSpPr>
        <p:spPr>
          <a:xfrm>
            <a:off x="3447875" y="779887"/>
            <a:ext cx="8380601" cy="5562190"/>
          </a:xfrm>
        </p:spPr>
        <p:txBody>
          <a:bodyPr>
            <a:normAutofit lnSpcReduction="10000"/>
          </a:bodyPr>
          <a:lstStyle/>
          <a:p>
            <a:endParaRPr lang="fr-CA" dirty="0"/>
          </a:p>
          <a:p>
            <a:pPr marL="0" indent="0">
              <a:buNone/>
            </a:pPr>
            <a:endParaRPr lang="fr-CA" dirty="0"/>
          </a:p>
          <a:p>
            <a:endParaRPr lang="fr-CA" dirty="0"/>
          </a:p>
          <a:p>
            <a:r>
              <a:rPr lang="fr-CA" sz="2600" b="1" dirty="0"/>
              <a:t>Pensée de de La Salle</a:t>
            </a:r>
            <a:r>
              <a:rPr lang="fr-CA" sz="2600" dirty="0"/>
              <a:t>: </a:t>
            </a:r>
          </a:p>
          <a:p>
            <a:pPr marL="0" indent="0">
              <a:buNone/>
            </a:pPr>
            <a:r>
              <a:rPr lang="fr-CA" sz="2600" dirty="0"/>
              <a:t>	Pour lui, la pensée que Dieu est toujours présent avec 	soi et en soi est un des meilleurs moyens de grandir 	dans la foi. Sa présence est source de consolation et 	d’espérance. </a:t>
            </a:r>
          </a:p>
          <a:p>
            <a:pPr marL="0" indent="0">
              <a:buNone/>
            </a:pPr>
            <a:endParaRPr lang="fr-CA" sz="2600" dirty="0"/>
          </a:p>
          <a:p>
            <a:r>
              <a:rPr lang="fr-CA" sz="2600" b="1" dirty="0"/>
              <a:t>Prière à se répéter de temps en temps au cours de la journée</a:t>
            </a:r>
            <a:r>
              <a:rPr lang="fr-CA" sz="2600" dirty="0"/>
              <a:t> : </a:t>
            </a:r>
          </a:p>
          <a:p>
            <a:pPr marL="0" indent="0">
              <a:buNone/>
            </a:pPr>
            <a:r>
              <a:rPr lang="fr-CA" sz="2600" dirty="0"/>
              <a:t>	Dieu saint, tu es toujours présent dans nos vies.</a:t>
            </a:r>
          </a:p>
          <a:p>
            <a:pPr marL="0" indent="0">
              <a:buNone/>
            </a:pPr>
            <a:r>
              <a:rPr lang="fr-CA" sz="2600" dirty="0"/>
              <a:t>	Vous pouvez aussi composer une version personnelle 	de cette prière. </a:t>
            </a:r>
          </a:p>
          <a:p>
            <a:pPr marL="0" indent="0">
              <a:buNone/>
            </a:pPr>
            <a:endParaRPr lang="fr-CA" dirty="0"/>
          </a:p>
          <a:p>
            <a:endParaRPr lang="fr-CA" dirty="0"/>
          </a:p>
          <a:p>
            <a:endParaRPr lang="fr-CA" dirty="0"/>
          </a:p>
          <a:p>
            <a:endParaRPr lang="fr-CA" dirty="0"/>
          </a:p>
          <a:p>
            <a:endParaRPr lang="fr-CA" dirty="0"/>
          </a:p>
          <a:p>
            <a:endParaRPr lang="fr-CA" dirty="0"/>
          </a:p>
        </p:txBody>
      </p:sp>
      <p:pic>
        <p:nvPicPr>
          <p:cNvPr id="4" name="Picture 6" descr="Foi, L'Amour De L'Espoir, Croix">
            <a:extLst>
              <a:ext uri="{FF2B5EF4-FFF2-40B4-BE49-F238E27FC236}">
                <a16:creationId xmlns:a16="http://schemas.microsoft.com/office/drawing/2014/main" id="{9F25C28F-25AD-41B7-87F6-E28AF191B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26" y="1221120"/>
            <a:ext cx="1615747" cy="853034"/>
          </a:xfrm>
          <a:prstGeom prst="rect">
            <a:avLst/>
          </a:prstGeom>
          <a:noFill/>
          <a:extLst>
            <a:ext uri="{909E8E84-426E-40DD-AFC4-6F175D3DCCD1}">
              <a14:hiddenFill xmlns:a14="http://schemas.microsoft.com/office/drawing/2010/main">
                <a:solidFill>
                  <a:srgbClr val="FFFFFF"/>
                </a:solidFill>
              </a14:hiddenFill>
            </a:ext>
          </a:extLst>
        </p:spPr>
      </p:pic>
      <p:pic>
        <p:nvPicPr>
          <p:cNvPr id="7" name="Son enregistré">
            <a:hlinkClick r:id="" action="ppaction://media"/>
            <a:extLst>
              <a:ext uri="{FF2B5EF4-FFF2-40B4-BE49-F238E27FC236}">
                <a16:creationId xmlns:a16="http://schemas.microsoft.com/office/drawing/2014/main" id="{06AE1FF7-06CF-4ACE-A19E-5415951325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7189" y="170287"/>
            <a:ext cx="609600" cy="609600"/>
          </a:xfrm>
          <a:prstGeom prst="rect">
            <a:avLst/>
          </a:prstGeom>
        </p:spPr>
      </p:pic>
    </p:spTree>
    <p:extLst>
      <p:ext uri="{BB962C8B-B14F-4D97-AF65-F5344CB8AC3E}">
        <p14:creationId xmlns:p14="http://schemas.microsoft.com/office/powerpoint/2010/main" val="338652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adr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TM03457475[[fn=Cadre]]</Template>
  <TotalTime>53308</TotalTime>
  <Words>2882</Words>
  <Application>Microsoft Office PowerPoint</Application>
  <PresentationFormat>Grand écran</PresentationFormat>
  <Paragraphs>185</Paragraphs>
  <Slides>33</Slides>
  <Notes>0</Notes>
  <HiddenSlides>0</HiddenSlides>
  <MMClips>23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Arial</vt:lpstr>
      <vt:lpstr>Comic Sans MS</vt:lpstr>
      <vt:lpstr>Corbel</vt:lpstr>
      <vt:lpstr>open sans</vt:lpstr>
      <vt:lpstr>Overpass</vt:lpstr>
      <vt:lpstr>Wingdings 2</vt:lpstr>
      <vt:lpstr>Cadre</vt:lpstr>
      <vt:lpstr>   « TOUCHER LES CŒURS »   Ressourcement spirituel 2020 proposé par le   </vt:lpstr>
      <vt:lpstr>Présentation et déroulement</vt:lpstr>
      <vt:lpstr>La parole pour nous guider tout au long de cette retraite </vt:lpstr>
      <vt:lpstr> La parole pour nous guider  Du cœur de pierre au cœur de chair </vt:lpstr>
      <vt:lpstr>Un chant pour nous accompagner tout au long de cette retraite </vt:lpstr>
      <vt:lpstr>Écoutez-le chaque fois que vous en sentez le besoin </vt:lpstr>
      <vt:lpstr>Premier volet: Cheminer avec  saint Jean-Baptiste de la Salle </vt:lpstr>
      <vt:lpstr>Qui est J-B  de la Salle ?</vt:lpstr>
      <vt:lpstr>Méditation  Vivre en présence de Dieu </vt:lpstr>
      <vt:lpstr>Exemple donné par de la Salle dans sa méditation </vt:lpstr>
      <vt:lpstr>De la Salle nous dit: </vt:lpstr>
      <vt:lpstr>Réflexions</vt:lpstr>
      <vt:lpstr> La parole pour nous guider  Du cœur de pierre au cœur de chair </vt:lpstr>
      <vt:lpstr>Écoutez-le chaque fois que vous en sentez le besoin </vt:lpstr>
      <vt:lpstr>Deuxième volet: Expérimentons maintenant la présence de Dieu par la prière</vt:lpstr>
      <vt:lpstr>Trouver la prière qui me correspond</vt:lpstr>
      <vt:lpstr>Trouver la prière qui me correspond</vt:lpstr>
      <vt:lpstr>Trouver la prière qui me correspond</vt:lpstr>
      <vt:lpstr>Trouver la prière qui me convient</vt:lpstr>
      <vt:lpstr>Lectio Divina  Méthode</vt:lpstr>
      <vt:lpstr>Lectio Divina</vt:lpstr>
      <vt:lpstr>Autoréflexion, traditionnellement appelé  Examen de conscience</vt:lpstr>
      <vt:lpstr>Méditation en silence</vt:lpstr>
      <vt:lpstr> La parole pour nous guider  Du cœur de pierre au pierre </vt:lpstr>
      <vt:lpstr>Écoutez-le chaque fois que vous en sentez le besoin </vt:lpstr>
      <vt:lpstr>Troisième volet: La dimension spirituelle </vt:lpstr>
      <vt:lpstr>La dimension spirituelle:  la distinction entre les émotions et la spiritualité</vt:lpstr>
      <vt:lpstr>La dimension spirituelle:  la distinction entre les émotions et la spiritualité</vt:lpstr>
      <vt:lpstr>Entre émotions, besoins et spiritualité </vt:lpstr>
      <vt:lpstr>La mission des  éducateurs </vt:lpstr>
      <vt:lpstr> </vt:lpstr>
      <vt:lpstr>Évaluation </vt:lpstr>
      <vt:lpstr>Ressourcement spirituel  Touchez les cœurs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Ressourcement spirituel 2020 proposé par le CÉFFA  Bergers - Bergères</dc:title>
  <dc:creator>CEFFA</dc:creator>
  <cp:lastModifiedBy>CEFFA</cp:lastModifiedBy>
  <cp:revision>132</cp:revision>
  <cp:lastPrinted>2020-08-31T17:52:54Z</cp:lastPrinted>
  <dcterms:created xsi:type="dcterms:W3CDTF">2020-08-10T18:50:37Z</dcterms:created>
  <dcterms:modified xsi:type="dcterms:W3CDTF">2020-09-16T20:18:23Z</dcterms:modified>
</cp:coreProperties>
</file>