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8" r:id="rId7"/>
    <p:sldId id="269" r:id="rId8"/>
    <p:sldId id="270" r:id="rId9"/>
    <p:sldId id="272" r:id="rId10"/>
    <p:sldId id="271" r:id="rId11"/>
    <p:sldId id="273" r:id="rId12"/>
    <p:sldId id="275" r:id="rId13"/>
    <p:sldId id="263" r:id="rId14"/>
    <p:sldId id="274" r:id="rId15"/>
    <p:sldId id="264" r:id="rId16"/>
    <p:sldId id="266"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11/19/2020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11/19/2020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11/19/2020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11/19/2020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11/19/2020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obule.org/video/que-se-passe-t-il-a-la-messe/12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Prier%20le%20chapelet.doc"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bibleforchildren.org/languages/french/stories.php" TargetMode="External"/><Relationship Id="rId2" Type="http://schemas.openxmlformats.org/officeDocument/2006/relationships/hyperlink" Target="https://bibleforchildren.org/languages/french/home.php"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www.theobule.org/baptem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obule.org/video/que-se-passe-t-il-a-la-messe/12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obule.org/video/thibault-et-les-brebis-perdues/147" TargetMode="External"/><Relationship Id="rId2" Type="http://schemas.openxmlformats.org/officeDocument/2006/relationships/hyperlink" Target="https://www.theobule.org/video/flore-et-le-bon-berger/149"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theobule.org/video/pierre-et-le-bon-samaritain/17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B04FD-751B-4E62-9B0C-10E028BFB5F1}"/>
              </a:ext>
            </a:extLst>
          </p:cNvPr>
          <p:cNvSpPr>
            <a:spLocks noGrp="1"/>
          </p:cNvSpPr>
          <p:nvPr>
            <p:ph type="ctrTitle"/>
          </p:nvPr>
        </p:nvSpPr>
        <p:spPr/>
        <p:txBody>
          <a:bodyPr/>
          <a:lstStyle/>
          <a:p>
            <a:r>
              <a:rPr lang="fr-CA" sz="2800" b="1" dirty="0">
                <a:latin typeface="Comic Sans MS" panose="030F0702030302020204" pitchFamily="66" charset="0"/>
              </a:rPr>
              <a:t>Catéchèses</a:t>
            </a:r>
            <a:br>
              <a:rPr lang="fr-CA" sz="2800" b="1" dirty="0">
                <a:latin typeface="Comic Sans MS" panose="030F0702030302020204" pitchFamily="66" charset="0"/>
              </a:rPr>
            </a:br>
            <a:br>
              <a:rPr lang="fr-CA" sz="2800" b="1" dirty="0">
                <a:latin typeface="Comic Sans MS" panose="030F0702030302020204" pitchFamily="66" charset="0"/>
              </a:rPr>
            </a:br>
            <a:r>
              <a:rPr lang="fr-CA" sz="2800" b="1" dirty="0">
                <a:latin typeface="Comic Sans MS" panose="030F0702030302020204" pitchFamily="66" charset="0"/>
              </a:rPr>
              <a:t>préparation aux </a:t>
            </a:r>
            <a:br>
              <a:rPr lang="fr-CA" sz="2800" b="1" dirty="0">
                <a:latin typeface="Comic Sans MS" panose="030F0702030302020204" pitchFamily="66" charset="0"/>
              </a:rPr>
            </a:br>
            <a:r>
              <a:rPr lang="fr-CA" sz="2800" b="1" dirty="0">
                <a:latin typeface="Comic Sans MS" panose="030F0702030302020204" pitchFamily="66" charset="0"/>
              </a:rPr>
              <a:t>sacrements de </a:t>
            </a:r>
            <a:br>
              <a:rPr lang="fr-CA" sz="2800" b="1" dirty="0">
                <a:latin typeface="Comic Sans MS" panose="030F0702030302020204" pitchFamily="66" charset="0"/>
              </a:rPr>
            </a:br>
            <a:r>
              <a:rPr lang="fr-CA" sz="2800" b="1" dirty="0">
                <a:latin typeface="Comic Sans MS" panose="030F0702030302020204" pitchFamily="66" charset="0"/>
              </a:rPr>
              <a:t>réconciliation </a:t>
            </a:r>
            <a:br>
              <a:rPr lang="fr-CA" sz="2800" b="1" dirty="0">
                <a:latin typeface="Comic Sans MS" panose="030F0702030302020204" pitchFamily="66" charset="0"/>
              </a:rPr>
            </a:br>
            <a:r>
              <a:rPr lang="fr-CA" sz="2800" b="1" dirty="0">
                <a:latin typeface="Comic Sans MS" panose="030F0702030302020204" pitchFamily="66" charset="0"/>
              </a:rPr>
              <a:t>et de première </a:t>
            </a:r>
            <a:br>
              <a:rPr lang="fr-CA" sz="2800" b="1" dirty="0">
                <a:latin typeface="Comic Sans MS" panose="030F0702030302020204" pitchFamily="66" charset="0"/>
              </a:rPr>
            </a:br>
            <a:r>
              <a:rPr lang="fr-CA" sz="2800" b="1" dirty="0">
                <a:latin typeface="Comic Sans MS" panose="030F0702030302020204" pitchFamily="66" charset="0"/>
              </a:rPr>
              <a:t>communion</a:t>
            </a:r>
          </a:p>
        </p:txBody>
      </p:sp>
      <p:sp>
        <p:nvSpPr>
          <p:cNvPr id="3" name="Sous-titre 2">
            <a:extLst>
              <a:ext uri="{FF2B5EF4-FFF2-40B4-BE49-F238E27FC236}">
                <a16:creationId xmlns:a16="http://schemas.microsoft.com/office/drawing/2014/main" id="{5F38C306-7408-41DB-85C3-765403846674}"/>
              </a:ext>
            </a:extLst>
          </p:cNvPr>
          <p:cNvSpPr>
            <a:spLocks noGrp="1"/>
          </p:cNvSpPr>
          <p:nvPr>
            <p:ph type="subTitle" idx="1"/>
          </p:nvPr>
        </p:nvSpPr>
        <p:spPr>
          <a:xfrm>
            <a:off x="2073313" y="6048005"/>
            <a:ext cx="8045373" cy="742279"/>
          </a:xfrm>
        </p:spPr>
        <p:txBody>
          <a:bodyPr>
            <a:normAutofit fontScale="70000" lnSpcReduction="20000"/>
          </a:bodyPr>
          <a:lstStyle/>
          <a:p>
            <a:r>
              <a:rPr lang="fr-CA" dirty="0">
                <a:latin typeface="Comic Sans MS" panose="030F0702030302020204" pitchFamily="66" charset="0"/>
              </a:rPr>
              <a:t>Développée par le CÉFFA</a:t>
            </a:r>
          </a:p>
          <a:p>
            <a:r>
              <a:rPr lang="fr-CA" dirty="0">
                <a:latin typeface="Comic Sans MS" panose="030F0702030302020204" pitchFamily="66" charset="0"/>
              </a:rPr>
              <a:t>Pour les paroisses francophones de l’ALBERTA</a:t>
            </a:r>
          </a:p>
        </p:txBody>
      </p:sp>
      <p:pic>
        <p:nvPicPr>
          <p:cNvPr id="5" name="Image 4">
            <a:extLst>
              <a:ext uri="{FF2B5EF4-FFF2-40B4-BE49-F238E27FC236}">
                <a16:creationId xmlns:a16="http://schemas.microsoft.com/office/drawing/2014/main" id="{034348AF-0863-49D9-B7B8-6E609BBEF4BB}"/>
              </a:ext>
            </a:extLst>
          </p:cNvPr>
          <p:cNvPicPr>
            <a:picLocks noChangeAspect="1"/>
          </p:cNvPicPr>
          <p:nvPr/>
        </p:nvPicPr>
        <p:blipFill>
          <a:blip r:embed="rId2"/>
          <a:stretch>
            <a:fillRect/>
          </a:stretch>
        </p:blipFill>
        <p:spPr>
          <a:xfrm>
            <a:off x="10219965" y="5332292"/>
            <a:ext cx="1787023" cy="808950"/>
          </a:xfrm>
          <a:prstGeom prst="rect">
            <a:avLst/>
          </a:prstGeom>
        </p:spPr>
      </p:pic>
      <p:sp>
        <p:nvSpPr>
          <p:cNvPr id="7" name="ZoneTexte 6">
            <a:extLst>
              <a:ext uri="{FF2B5EF4-FFF2-40B4-BE49-F238E27FC236}">
                <a16:creationId xmlns:a16="http://schemas.microsoft.com/office/drawing/2014/main" id="{D075E6A2-A3F6-4FF7-AD98-54F39465778C}"/>
              </a:ext>
            </a:extLst>
          </p:cNvPr>
          <p:cNvSpPr txBox="1"/>
          <p:nvPr/>
        </p:nvSpPr>
        <p:spPr>
          <a:xfrm>
            <a:off x="9947247" y="6234478"/>
            <a:ext cx="2370442" cy="369332"/>
          </a:xfrm>
          <a:prstGeom prst="rect">
            <a:avLst/>
          </a:prstGeom>
          <a:noFill/>
        </p:spPr>
        <p:txBody>
          <a:bodyPr wrap="square">
            <a:spAutoFit/>
          </a:bodyPr>
          <a:lstStyle/>
          <a:p>
            <a:r>
              <a:rPr lang="fr-CA" dirty="0"/>
              <a:t>https://www.leceffa.ca/</a:t>
            </a:r>
          </a:p>
        </p:txBody>
      </p:sp>
    </p:spTree>
    <p:extLst>
      <p:ext uri="{BB962C8B-B14F-4D97-AF65-F5344CB8AC3E}">
        <p14:creationId xmlns:p14="http://schemas.microsoft.com/office/powerpoint/2010/main" val="25883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668569"/>
            <a:ext cx="10178322" cy="1492132"/>
          </a:xfrm>
        </p:spPr>
        <p:txBody>
          <a:bodyPr>
            <a:normAutofit/>
          </a:bodyPr>
          <a:lstStyle/>
          <a:p>
            <a:r>
              <a:rPr lang="fr-CA" sz="3200" dirty="0">
                <a:latin typeface="Comic Sans MS" panose="030F0702030302020204" pitchFamily="66" charset="0"/>
              </a:rPr>
              <a:t>Dieu me parle à la messe  </a:t>
            </a:r>
            <a:br>
              <a:rPr lang="fr-CA" sz="3200" dirty="0">
                <a:latin typeface="Comic Sans MS" panose="030F0702030302020204" pitchFamily="66" charset="0"/>
              </a:rPr>
            </a:br>
            <a:endParaRPr lang="fr-CA" sz="20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06680" y="2061944"/>
            <a:ext cx="10743252"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As-tu remarqué que pendant toute la première partie de la messe, le prêtre et certaines personnes de l’assemblée vont lire des histoires qui viennent de la Bible ? </a:t>
            </a:r>
          </a:p>
          <a:p>
            <a:pPr marL="0" indent="0">
              <a:buNone/>
            </a:pPr>
            <a:r>
              <a:rPr lang="fr-CA" sz="2400" b="1" dirty="0">
                <a:solidFill>
                  <a:schemeClr val="accent1">
                    <a:lumMod val="75000"/>
                  </a:schemeClr>
                </a:solidFill>
                <a:latin typeface="Comic Sans MS" panose="030F0702030302020204" pitchFamily="66" charset="0"/>
              </a:rPr>
              <a:t>Ainsi, à la maison, comme à la messe, Dieu est toujours présent pour te parler à travers sa Parole. </a:t>
            </a:r>
          </a:p>
          <a:p>
            <a:pPr marL="0" indent="0">
              <a:buNone/>
            </a:pPr>
            <a:endParaRPr lang="fr-CA" sz="2400" b="1" dirty="0">
              <a:solidFill>
                <a:schemeClr val="accent1">
                  <a:lumMod val="75000"/>
                </a:schemeClr>
              </a:solidFill>
              <a:latin typeface="Comic Sans MS" panose="030F0702030302020204" pitchFamily="66" charset="0"/>
            </a:endParaRPr>
          </a:p>
          <a:p>
            <a:pPr marL="1241425" indent="-342900"/>
            <a:r>
              <a:rPr lang="fr-FR" sz="2400" dirty="0">
                <a:solidFill>
                  <a:schemeClr val="accent1">
                    <a:lumMod val="75000"/>
                  </a:schemeClr>
                </a:solidFill>
                <a:latin typeface="Comic Sans MS" panose="030F0702030302020204" pitchFamily="66" charset="0"/>
                <a:hlinkClick r:id="rId2"/>
              </a:rPr>
              <a:t>À la messe, Dieu nous parle</a:t>
            </a:r>
            <a:endParaRPr lang="fr-CA" sz="2400" dirty="0">
              <a:solidFill>
                <a:schemeClr val="accent1">
                  <a:lumMod val="75000"/>
                </a:schemeClr>
              </a:solidFill>
              <a:latin typeface="Comic Sans MS" panose="030F0702030302020204" pitchFamily="66" charset="0"/>
              <a:hlinkClick r:id="rId2"/>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517" y="286344"/>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5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584679"/>
            <a:ext cx="10178322" cy="1492132"/>
          </a:xfrm>
        </p:spPr>
        <p:txBody>
          <a:bodyPr>
            <a:normAutofit/>
          </a:bodyPr>
          <a:lstStyle/>
          <a:p>
            <a:r>
              <a:rPr lang="fr-CA" sz="3200" dirty="0">
                <a:latin typeface="Comic Sans MS" panose="030F0702030302020204" pitchFamily="66" charset="0"/>
              </a:rPr>
              <a:t>Dieu me parle à la messe  </a:t>
            </a:r>
            <a:br>
              <a:rPr lang="fr-CA" sz="3200" dirty="0">
                <a:latin typeface="Comic Sans MS" panose="030F0702030302020204" pitchFamily="66" charset="0"/>
              </a:rPr>
            </a:br>
            <a:endParaRPr lang="fr-CA" sz="20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06680" y="1674693"/>
            <a:ext cx="10743252" cy="5086833"/>
          </a:xfrm>
        </p:spPr>
        <p:txBody>
          <a:bodyPr>
            <a:normAutofit fontScale="92500" lnSpcReduction="10000"/>
          </a:bodyPr>
          <a:lstStyle/>
          <a:p>
            <a:pPr marL="0" indent="0">
              <a:buNone/>
            </a:pPr>
            <a:r>
              <a:rPr lang="fr-CA" sz="2400" b="1" dirty="0">
                <a:solidFill>
                  <a:schemeClr val="accent1">
                    <a:lumMod val="75000"/>
                  </a:schemeClr>
                </a:solidFill>
                <a:latin typeface="Comic Sans MS" panose="030F0702030302020204" pitchFamily="66" charset="0"/>
              </a:rPr>
              <a:t>À la messe, Dieu a un message pour chacun de nous chaque semaine:</a:t>
            </a:r>
          </a:p>
          <a:p>
            <a:pPr marL="1241425" indent="-342900"/>
            <a:r>
              <a:rPr lang="fr-CA" sz="2400" b="1" dirty="0">
                <a:solidFill>
                  <a:schemeClr val="accent1">
                    <a:lumMod val="75000"/>
                  </a:schemeClr>
                </a:solidFill>
                <a:latin typeface="Comic Sans MS" panose="030F0702030302020204" pitchFamily="66" charset="0"/>
              </a:rPr>
              <a:t>1</a:t>
            </a:r>
            <a:r>
              <a:rPr lang="fr-CA" sz="2400" b="1" baseline="30000" dirty="0">
                <a:solidFill>
                  <a:schemeClr val="accent1">
                    <a:lumMod val="75000"/>
                  </a:schemeClr>
                </a:solidFill>
                <a:latin typeface="Comic Sans MS" panose="030F0702030302020204" pitchFamily="66" charset="0"/>
              </a:rPr>
              <a:t>e</a:t>
            </a:r>
            <a:r>
              <a:rPr lang="fr-CA" sz="2400" b="1" dirty="0">
                <a:solidFill>
                  <a:schemeClr val="accent1">
                    <a:lumMod val="75000"/>
                  </a:schemeClr>
                </a:solidFill>
                <a:latin typeface="Comic Sans MS" panose="030F0702030302020204" pitchFamily="66" charset="0"/>
              </a:rPr>
              <a:t>  lecture</a:t>
            </a:r>
            <a:r>
              <a:rPr lang="fr-CA" sz="2400" dirty="0">
                <a:solidFill>
                  <a:schemeClr val="accent1">
                    <a:lumMod val="75000"/>
                  </a:schemeClr>
                </a:solidFill>
                <a:latin typeface="Comic Sans MS" panose="030F0702030302020204" pitchFamily="66" charset="0"/>
              </a:rPr>
              <a:t>: c’est un texte de l’Ancien Testament: trouve l’ancien testament dans ta Bible</a:t>
            </a:r>
          </a:p>
          <a:p>
            <a:pPr marL="1241425" indent="-342900"/>
            <a:r>
              <a:rPr lang="fr-CA" sz="2400" b="1" dirty="0">
                <a:solidFill>
                  <a:schemeClr val="accent1">
                    <a:lumMod val="75000"/>
                  </a:schemeClr>
                </a:solidFill>
                <a:latin typeface="Comic Sans MS" panose="030F0702030302020204" pitchFamily="66" charset="0"/>
              </a:rPr>
              <a:t>Psaumes</a:t>
            </a:r>
            <a:r>
              <a:rPr lang="fr-CA" sz="2400" dirty="0">
                <a:solidFill>
                  <a:schemeClr val="accent1">
                    <a:lumMod val="75000"/>
                  </a:schemeClr>
                </a:solidFill>
                <a:latin typeface="Comic Sans MS" panose="030F0702030302020204" pitchFamily="66" charset="0"/>
              </a:rPr>
              <a:t>: ils sont dans l’Ancien Testament et la plupart ont été écrits par le roi David</a:t>
            </a:r>
          </a:p>
          <a:p>
            <a:pPr marL="1241425" indent="-342900"/>
            <a:r>
              <a:rPr lang="fr-CA" sz="2400" b="1" dirty="0">
                <a:solidFill>
                  <a:schemeClr val="accent1">
                    <a:lumMod val="75000"/>
                  </a:schemeClr>
                </a:solidFill>
                <a:latin typeface="Comic Sans MS" panose="030F0702030302020204" pitchFamily="66" charset="0"/>
              </a:rPr>
              <a:t>2</a:t>
            </a:r>
            <a:r>
              <a:rPr lang="fr-CA" sz="2400" b="1" baseline="30000" dirty="0">
                <a:solidFill>
                  <a:schemeClr val="accent1">
                    <a:lumMod val="75000"/>
                  </a:schemeClr>
                </a:solidFill>
                <a:latin typeface="Comic Sans MS" panose="030F0702030302020204" pitchFamily="66" charset="0"/>
              </a:rPr>
              <a:t>e</a:t>
            </a:r>
            <a:r>
              <a:rPr lang="fr-CA" sz="2400" b="1" dirty="0">
                <a:solidFill>
                  <a:schemeClr val="accent1">
                    <a:lumMod val="75000"/>
                  </a:schemeClr>
                </a:solidFill>
                <a:latin typeface="Comic Sans MS" panose="030F0702030302020204" pitchFamily="66" charset="0"/>
              </a:rPr>
              <a:t> lecture</a:t>
            </a:r>
            <a:r>
              <a:rPr lang="fr-CA" sz="2400" dirty="0">
                <a:solidFill>
                  <a:schemeClr val="accent1">
                    <a:lumMod val="75000"/>
                  </a:schemeClr>
                </a:solidFill>
                <a:latin typeface="Comic Sans MS" panose="030F0702030302020204" pitchFamily="66" charset="0"/>
              </a:rPr>
              <a:t>: c’est un texte qui vient du Nouveau Testament, des Actes des apôtres ou les lettres des saints Paul, Jacques, Pierre, Jean. Trouve l’un de ces textes.</a:t>
            </a:r>
          </a:p>
          <a:p>
            <a:pPr marL="1241425" indent="-342900"/>
            <a:r>
              <a:rPr lang="fr-CA" sz="2400" b="1" dirty="0">
                <a:solidFill>
                  <a:schemeClr val="accent1">
                    <a:lumMod val="75000"/>
                  </a:schemeClr>
                </a:solidFill>
                <a:latin typeface="Comic Sans MS" panose="030F0702030302020204" pitchFamily="66" charset="0"/>
              </a:rPr>
              <a:t>L’Évangile</a:t>
            </a:r>
            <a:r>
              <a:rPr lang="fr-CA" sz="2400" dirty="0">
                <a:solidFill>
                  <a:schemeClr val="accent1">
                    <a:lumMod val="75000"/>
                  </a:schemeClr>
                </a:solidFill>
                <a:latin typeface="Comic Sans MS" panose="030F0702030302020204" pitchFamily="66" charset="0"/>
              </a:rPr>
              <a:t>: dans le Nouveau Testament. Il y a 4 évangiles: Marc, Matthieu, Luc et Jean. Trouve les Évangiles dans ta Bible.  </a:t>
            </a:r>
          </a:p>
          <a:p>
            <a:pPr marL="1241425" indent="-342900"/>
            <a:r>
              <a:rPr lang="fr-CA" sz="2400" b="1" dirty="0">
                <a:solidFill>
                  <a:schemeClr val="accent1">
                    <a:lumMod val="75000"/>
                  </a:schemeClr>
                </a:solidFill>
                <a:latin typeface="Comic Sans MS" panose="030F0702030302020204" pitchFamily="66" charset="0"/>
              </a:rPr>
              <a:t>L’homélie</a:t>
            </a:r>
            <a:r>
              <a:rPr lang="fr-CA" sz="2400" dirty="0">
                <a:solidFill>
                  <a:schemeClr val="accent1">
                    <a:lumMod val="75000"/>
                  </a:schemeClr>
                </a:solidFill>
                <a:latin typeface="Comic Sans MS" panose="030F0702030302020204" pitchFamily="66" charset="0"/>
              </a:rPr>
              <a:t>: après les lecture, le prêtre prend la parole pour nous aide à mieux comprendre les lectures qui viennent d’être lues et comment on peut les vivre. </a:t>
            </a: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286344"/>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35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584679"/>
            <a:ext cx="10178322" cy="1492132"/>
          </a:xfrm>
        </p:spPr>
        <p:txBody>
          <a:bodyPr>
            <a:normAutofit/>
          </a:bodyPr>
          <a:lstStyle/>
          <a:p>
            <a:r>
              <a:rPr lang="fr-CA" sz="3200" dirty="0">
                <a:latin typeface="Comic Sans MS" panose="030F0702030302020204" pitchFamily="66" charset="0"/>
              </a:rPr>
              <a:t>Dieu me parle à la messe  </a:t>
            </a:r>
            <a:br>
              <a:rPr lang="fr-CA" sz="3200" dirty="0">
                <a:latin typeface="Comic Sans MS" panose="030F0702030302020204" pitchFamily="66" charset="0"/>
              </a:rPr>
            </a:br>
            <a:endParaRPr lang="fr-CA" sz="20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484851" y="2375146"/>
            <a:ext cx="9339567" cy="3129648"/>
          </a:xfrm>
        </p:spPr>
        <p:txBody>
          <a:bodyPr>
            <a:normAutofit/>
          </a:bodyPr>
          <a:lstStyle/>
          <a:p>
            <a:pPr marL="0" indent="0">
              <a:buNone/>
            </a:pPr>
            <a:r>
              <a:rPr lang="fr-CA" sz="3600" b="1" dirty="0">
                <a:solidFill>
                  <a:schemeClr val="accent1">
                    <a:lumMod val="75000"/>
                  </a:schemeClr>
                </a:solidFill>
                <a:latin typeface="Comic Sans MS" panose="030F0702030302020204" pitchFamily="66" charset="0"/>
              </a:rPr>
              <a:t>À chaque messe, demande-toi:</a:t>
            </a:r>
          </a:p>
          <a:p>
            <a:pPr marL="0" indent="0">
              <a:buNone/>
            </a:pPr>
            <a:r>
              <a:rPr lang="fr-CA" sz="3600" b="1" dirty="0">
                <a:solidFill>
                  <a:schemeClr val="accent1">
                    <a:lumMod val="75000"/>
                  </a:schemeClr>
                </a:solidFill>
                <a:latin typeface="Comic Sans MS" panose="030F0702030302020204" pitchFamily="66" charset="0"/>
              </a:rPr>
              <a:t>Qu’est-ce que Dieu m’a dit aujourd’hui ?</a:t>
            </a:r>
            <a:endParaRPr lang="fr-CA" sz="36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286344"/>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6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6877-0208-402C-BE3D-CD8AE51687D3}"/>
              </a:ext>
            </a:extLst>
          </p:cNvPr>
          <p:cNvSpPr>
            <a:spLocks noGrp="1"/>
          </p:cNvSpPr>
          <p:nvPr>
            <p:ph type="title"/>
          </p:nvPr>
        </p:nvSpPr>
        <p:spPr>
          <a:xfrm>
            <a:off x="1251678" y="180084"/>
            <a:ext cx="10178322" cy="1492132"/>
          </a:xfrm>
        </p:spPr>
        <p:txBody>
          <a:bodyPr>
            <a:normAutofit/>
          </a:bodyPr>
          <a:lstStyle/>
          <a:p>
            <a:r>
              <a:rPr lang="fr-CA" sz="3200" dirty="0">
                <a:latin typeface="Comic Sans MS" panose="030F0702030302020204" pitchFamily="66" charset="0"/>
              </a:rPr>
              <a:t>J’apprends à être avec Dieu en Priant</a:t>
            </a:r>
          </a:p>
        </p:txBody>
      </p:sp>
      <p:sp>
        <p:nvSpPr>
          <p:cNvPr id="3" name="Espace réservé du contenu 2">
            <a:extLst>
              <a:ext uri="{FF2B5EF4-FFF2-40B4-BE49-F238E27FC236}">
                <a16:creationId xmlns:a16="http://schemas.microsoft.com/office/drawing/2014/main" id="{B4840222-D46A-45B7-99E7-D9385D242DFF}"/>
              </a:ext>
            </a:extLst>
          </p:cNvPr>
          <p:cNvSpPr>
            <a:spLocks noGrp="1"/>
          </p:cNvSpPr>
          <p:nvPr>
            <p:ph idx="1"/>
          </p:nvPr>
        </p:nvSpPr>
        <p:spPr>
          <a:xfrm>
            <a:off x="1251678" y="1037556"/>
            <a:ext cx="10178322" cy="5468107"/>
          </a:xfrm>
        </p:spPr>
        <p:txBody>
          <a:bodyPr>
            <a:normAutofit/>
          </a:bodyPr>
          <a:lstStyle/>
          <a:p>
            <a:r>
              <a:rPr lang="fr-CA" dirty="0"/>
              <a:t>La prière, c’est ce qui te permet d’être avec Dieu ; c’est ton lien direct avec Dieu </a:t>
            </a:r>
          </a:p>
          <a:p>
            <a:endParaRPr lang="fr-CA" dirty="0"/>
          </a:p>
          <a:p>
            <a:endParaRPr lang="fr-CA" dirty="0"/>
          </a:p>
          <a:p>
            <a:pPr marL="0" indent="0">
              <a:buNone/>
            </a:pPr>
            <a:endParaRPr lang="fr-CA" dirty="0"/>
          </a:p>
          <a:p>
            <a:endParaRPr lang="fr-CA" dirty="0"/>
          </a:p>
          <a:p>
            <a:endParaRPr lang="fr-CA" dirty="0"/>
          </a:p>
          <a:p>
            <a:r>
              <a:rPr lang="fr-CA" dirty="0"/>
              <a:t>La dernière fois, j’ai appris le Notre Père</a:t>
            </a:r>
          </a:p>
          <a:p>
            <a:endParaRPr lang="fr-CA" dirty="0"/>
          </a:p>
          <a:p>
            <a:r>
              <a:rPr lang="fr-CA" dirty="0"/>
              <a:t>Aujourd’hui, j’apprend à prier Marie avec le chapelet </a:t>
            </a:r>
          </a:p>
          <a:p>
            <a:r>
              <a:rPr lang="fr-CA" dirty="0"/>
              <a:t>Imprime ta prière du </a:t>
            </a:r>
            <a:r>
              <a:rPr lang="fr-CA" dirty="0">
                <a:hlinkClick r:id="rId2" action="ppaction://hlinkfile"/>
              </a:rPr>
              <a:t>Ici</a:t>
            </a:r>
            <a:endParaRPr lang="fr-CA" dirty="0"/>
          </a:p>
          <a:p>
            <a:pPr marL="0" indent="0">
              <a:buNone/>
            </a:pPr>
            <a:endParaRPr lang="fr-CA" dirty="0"/>
          </a:p>
          <a:p>
            <a:pPr marL="0" indent="0">
              <a:buNone/>
            </a:pPr>
            <a:endParaRPr lang="fr-CA" dirty="0"/>
          </a:p>
        </p:txBody>
      </p:sp>
      <p:pic>
        <p:nvPicPr>
          <p:cNvPr id="3076" name="Picture 4" descr="La prière pour les nuls (10) – L'oraison : un cœur-à-cœur vital - Aide à la  prière - Vie chrétienne - famillechretienne.fr">
            <a:extLst>
              <a:ext uri="{FF2B5EF4-FFF2-40B4-BE49-F238E27FC236}">
                <a16:creationId xmlns:a16="http://schemas.microsoft.com/office/drawing/2014/main" id="{7C0C1EFC-7E92-4B19-B2F3-50E0A6FE6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377" y="182880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pinglé sur chapelet">
            <a:extLst>
              <a:ext uri="{FF2B5EF4-FFF2-40B4-BE49-F238E27FC236}">
                <a16:creationId xmlns:a16="http://schemas.microsoft.com/office/drawing/2014/main" id="{1BF650E1-5799-4531-B7EF-AEDA633A7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616" y="1828800"/>
            <a:ext cx="336232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6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6877-0208-402C-BE3D-CD8AE51687D3}"/>
              </a:ext>
            </a:extLst>
          </p:cNvPr>
          <p:cNvSpPr>
            <a:spLocks noGrp="1"/>
          </p:cNvSpPr>
          <p:nvPr>
            <p:ph type="title"/>
          </p:nvPr>
        </p:nvSpPr>
        <p:spPr>
          <a:xfrm>
            <a:off x="1251678" y="180084"/>
            <a:ext cx="10178322" cy="857472"/>
          </a:xfrm>
        </p:spPr>
        <p:txBody>
          <a:bodyPr>
            <a:normAutofit fontScale="90000"/>
          </a:bodyPr>
          <a:lstStyle/>
          <a:p>
            <a:r>
              <a:rPr lang="fr-CA" sz="3200" dirty="0">
                <a:latin typeface="Comic Sans MS" panose="030F0702030302020204" pitchFamily="66" charset="0"/>
              </a:rPr>
              <a:t>J’apprends les prières pour réciter le chapelet:</a:t>
            </a:r>
          </a:p>
        </p:txBody>
      </p:sp>
      <p:sp>
        <p:nvSpPr>
          <p:cNvPr id="3" name="Espace réservé du contenu 2">
            <a:extLst>
              <a:ext uri="{FF2B5EF4-FFF2-40B4-BE49-F238E27FC236}">
                <a16:creationId xmlns:a16="http://schemas.microsoft.com/office/drawing/2014/main" id="{B4840222-D46A-45B7-99E7-D9385D242DFF}"/>
              </a:ext>
            </a:extLst>
          </p:cNvPr>
          <p:cNvSpPr>
            <a:spLocks noGrp="1"/>
          </p:cNvSpPr>
          <p:nvPr>
            <p:ph idx="1"/>
          </p:nvPr>
        </p:nvSpPr>
        <p:spPr>
          <a:xfrm>
            <a:off x="1251678" y="1037556"/>
            <a:ext cx="10178322" cy="5468107"/>
          </a:xfrm>
        </p:spPr>
        <p:txBody>
          <a:bodyPr>
            <a:normAutofit/>
          </a:bodyPr>
          <a:lstStyle/>
          <a:p>
            <a:pPr marL="0" indent="0">
              <a:buNone/>
            </a:pPr>
            <a:endParaRPr lang="fr-CA" dirty="0"/>
          </a:p>
          <a:p>
            <a:pPr marL="0" indent="0">
              <a:buNone/>
            </a:pPr>
            <a:endParaRPr lang="fr-CA" dirty="0"/>
          </a:p>
        </p:txBody>
      </p:sp>
      <p:pic>
        <p:nvPicPr>
          <p:cNvPr id="2050" name="Picture 2">
            <a:extLst>
              <a:ext uri="{FF2B5EF4-FFF2-40B4-BE49-F238E27FC236}">
                <a16:creationId xmlns:a16="http://schemas.microsoft.com/office/drawing/2014/main" id="{23809B56-D3AF-4A03-AD5B-85E4384DB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15" y="1217161"/>
            <a:ext cx="405765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D217B5C-645F-41A2-8550-06160CE41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828" y="1217161"/>
            <a:ext cx="3493927" cy="5082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23C81A9-9711-445D-A167-D31FCD11B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897" y="874552"/>
            <a:ext cx="3405931" cy="25544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roisse de Bouffémont, Béthemont, Chauvry: NOUVEAU NOTRE PERE">
            <a:extLst>
              <a:ext uri="{FF2B5EF4-FFF2-40B4-BE49-F238E27FC236}">
                <a16:creationId xmlns:a16="http://schemas.microsoft.com/office/drawing/2014/main" id="{9C29697A-B61A-472A-AFDF-D9494BAC3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767" y="3049616"/>
            <a:ext cx="3716192" cy="36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4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A1061-317B-47B2-A59B-FAAE025E6A91}"/>
              </a:ext>
            </a:extLst>
          </p:cNvPr>
          <p:cNvSpPr>
            <a:spLocks noGrp="1"/>
          </p:cNvSpPr>
          <p:nvPr>
            <p:ph type="title"/>
          </p:nvPr>
        </p:nvSpPr>
        <p:spPr/>
        <p:txBody>
          <a:bodyPr>
            <a:normAutofit/>
          </a:bodyPr>
          <a:lstStyle/>
          <a:p>
            <a:pPr algn="ctr"/>
            <a:r>
              <a:rPr lang="fr-CA" sz="4000" dirty="0">
                <a:latin typeface="Comic Sans MS" panose="030F0702030302020204" pitchFamily="66" charset="0"/>
              </a:rPr>
              <a:t>Idées pour ton coin prière</a:t>
            </a:r>
          </a:p>
        </p:txBody>
      </p:sp>
      <p:sp>
        <p:nvSpPr>
          <p:cNvPr id="3" name="Espace réservé du contenu 2">
            <a:extLst>
              <a:ext uri="{FF2B5EF4-FFF2-40B4-BE49-F238E27FC236}">
                <a16:creationId xmlns:a16="http://schemas.microsoft.com/office/drawing/2014/main" id="{EB2C5BAA-D9B7-4AF6-A682-3D98D71E9978}"/>
              </a:ext>
            </a:extLst>
          </p:cNvPr>
          <p:cNvSpPr>
            <a:spLocks noGrp="1"/>
          </p:cNvSpPr>
          <p:nvPr>
            <p:ph idx="1"/>
          </p:nvPr>
        </p:nvSpPr>
        <p:spPr>
          <a:xfrm>
            <a:off x="1019458" y="2476272"/>
            <a:ext cx="11087144" cy="3000004"/>
          </a:xfrm>
        </p:spPr>
        <p:txBody>
          <a:bodyPr/>
          <a:lstStyle/>
          <a:p>
            <a:endParaRPr lang="fr-CA" dirty="0"/>
          </a:p>
          <a:p>
            <a:endParaRPr lang="fr-CA" dirty="0"/>
          </a:p>
          <a:p>
            <a:r>
              <a:rPr lang="fr-CA" dirty="0"/>
              <a:t>Bricolage:  Je fabrique ou je trouve des objets sacrés pour mon coin prière:  aujourd’hui, j’y mets ma Bible et des objets reliés à Marie comme une chapelet ou une statue </a:t>
            </a:r>
          </a:p>
          <a:p>
            <a:r>
              <a:rPr lang="fr-CA" dirty="0"/>
              <a:t>Voici des idées ! </a:t>
            </a:r>
          </a:p>
          <a:p>
            <a:endParaRPr lang="fr-CA" dirty="0"/>
          </a:p>
          <a:p>
            <a:endParaRPr lang="fr-CA" dirty="0"/>
          </a:p>
          <a:p>
            <a:endParaRPr lang="fr-CA" dirty="0"/>
          </a:p>
          <a:p>
            <a:endParaRPr lang="fr-CA" dirty="0"/>
          </a:p>
          <a:p>
            <a:endParaRPr lang="fr-CA" dirty="0"/>
          </a:p>
          <a:p>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EC973D05-9A89-475D-90E9-001AAD329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088" y="1054353"/>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7A28165-0566-43B3-BA47-46C3B557B75B}"/>
              </a:ext>
            </a:extLst>
          </p:cNvPr>
          <p:cNvPicPr>
            <a:picLocks noChangeAspect="1"/>
          </p:cNvPicPr>
          <p:nvPr/>
        </p:nvPicPr>
        <p:blipFill>
          <a:blip r:embed="rId3"/>
          <a:stretch>
            <a:fillRect/>
          </a:stretch>
        </p:blipFill>
        <p:spPr>
          <a:xfrm>
            <a:off x="4862512" y="1195063"/>
            <a:ext cx="2466975" cy="1847850"/>
          </a:xfrm>
          <a:prstGeom prst="rect">
            <a:avLst/>
          </a:prstGeom>
        </p:spPr>
      </p:pic>
      <p:pic>
        <p:nvPicPr>
          <p:cNvPr id="3074" name="Picture 2" descr="Chapelet perles cristal multicolore – fr-novalis">
            <a:extLst>
              <a:ext uri="{FF2B5EF4-FFF2-40B4-BE49-F238E27FC236}">
                <a16:creationId xmlns:a16="http://schemas.microsoft.com/office/drawing/2014/main" id="{9E4BAA91-E527-4D58-8854-DCCCBBA2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496" y="4125046"/>
            <a:ext cx="2113282" cy="19943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Bible racontée aux enfants en 365 histoires">
            <a:extLst>
              <a:ext uri="{FF2B5EF4-FFF2-40B4-BE49-F238E27FC236}">
                <a16:creationId xmlns:a16="http://schemas.microsoft.com/office/drawing/2014/main" id="{4B347B2F-EE0C-4742-B1CC-EC1DF5CB0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357" y="4125046"/>
            <a:ext cx="1646585" cy="22798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atue Vierge Marie 1 Mètre | Statue Shop">
            <a:extLst>
              <a:ext uri="{FF2B5EF4-FFF2-40B4-BE49-F238E27FC236}">
                <a16:creationId xmlns:a16="http://schemas.microsoft.com/office/drawing/2014/main" id="{18040FE8-FF14-4BFA-B8CA-B99D4DD0F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332" y="3976274"/>
            <a:ext cx="2142636"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7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BE15D-B5A7-45AB-8313-0D91E4E1BB99}"/>
              </a:ext>
            </a:extLst>
          </p:cNvPr>
          <p:cNvSpPr>
            <a:spLocks noGrp="1"/>
          </p:cNvSpPr>
          <p:nvPr>
            <p:ph type="title"/>
          </p:nvPr>
        </p:nvSpPr>
        <p:spPr>
          <a:xfrm>
            <a:off x="1251678" y="374293"/>
            <a:ext cx="10178322" cy="1492132"/>
          </a:xfrm>
        </p:spPr>
        <p:txBody>
          <a:bodyPr/>
          <a:lstStyle/>
          <a:p>
            <a:pPr algn="ctr"/>
            <a:r>
              <a:rPr lang="fr-CA" dirty="0">
                <a:latin typeface="Comic Sans MS" panose="030F0702030302020204" pitchFamily="66" charset="0"/>
              </a:rPr>
              <a:t>Rencontre ZOOM</a:t>
            </a:r>
          </a:p>
        </p:txBody>
      </p:sp>
      <p:sp>
        <p:nvSpPr>
          <p:cNvPr id="3" name="Espace réservé du contenu 2">
            <a:extLst>
              <a:ext uri="{FF2B5EF4-FFF2-40B4-BE49-F238E27FC236}">
                <a16:creationId xmlns:a16="http://schemas.microsoft.com/office/drawing/2014/main" id="{F84A2763-02AE-4002-81BC-E3C23200CAA0}"/>
              </a:ext>
            </a:extLst>
          </p:cNvPr>
          <p:cNvSpPr>
            <a:spLocks noGrp="1"/>
          </p:cNvSpPr>
          <p:nvPr>
            <p:ph idx="1"/>
          </p:nvPr>
        </p:nvSpPr>
        <p:spPr/>
        <p:txBody>
          <a:bodyPr/>
          <a:lstStyle/>
          <a:p>
            <a:r>
              <a:rPr lang="fr-CA" dirty="0"/>
              <a:t>Catéchètes, vous pouvez aussi utiliser gratuitement la plateforme ZOOM pour rencontrer vos jeunes ! </a:t>
            </a:r>
          </a:p>
          <a:p>
            <a:r>
              <a:rPr lang="fr-CA" dirty="0"/>
              <a:t>https://zoom.us/</a:t>
            </a:r>
          </a:p>
        </p:txBody>
      </p:sp>
    </p:spTree>
    <p:extLst>
      <p:ext uri="{BB962C8B-B14F-4D97-AF65-F5344CB8AC3E}">
        <p14:creationId xmlns:p14="http://schemas.microsoft.com/office/powerpoint/2010/main" val="140626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1FC5E-335D-4770-AC67-612603D792FA}"/>
              </a:ext>
            </a:extLst>
          </p:cNvPr>
          <p:cNvSpPr>
            <a:spLocks noGrp="1"/>
          </p:cNvSpPr>
          <p:nvPr>
            <p:ph type="title"/>
          </p:nvPr>
        </p:nvSpPr>
        <p:spPr>
          <a:xfrm>
            <a:off x="3099250" y="672917"/>
            <a:ext cx="5665857" cy="969766"/>
          </a:xfrm>
        </p:spPr>
        <p:txBody>
          <a:bodyPr>
            <a:normAutofit/>
          </a:bodyPr>
          <a:lstStyle/>
          <a:p>
            <a:pPr algn="ctr"/>
            <a:r>
              <a:rPr lang="fr-CA" dirty="0">
                <a:latin typeface="Comic Sans MS" panose="030F0702030302020204" pitchFamily="66" charset="0"/>
              </a:rPr>
              <a:t>Bienvenue</a:t>
            </a:r>
          </a:p>
        </p:txBody>
      </p:sp>
      <p:pic>
        <p:nvPicPr>
          <p:cNvPr id="1028" name="Picture 4" descr="La Bible Emoji ou les Saintes Ecritures illustrées avec des émoticônes !">
            <a:extLst>
              <a:ext uri="{FF2B5EF4-FFF2-40B4-BE49-F238E27FC236}">
                <a16:creationId xmlns:a16="http://schemas.microsoft.com/office/drawing/2014/main" id="{1A7483D8-EB1E-415F-9996-A13414D2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07" y="71227"/>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0DBF1E2-358F-491A-A022-EDA5C4BFD8EB}"/>
              </a:ext>
            </a:extLst>
          </p:cNvPr>
          <p:cNvSpPr txBox="1"/>
          <p:nvPr/>
        </p:nvSpPr>
        <p:spPr>
          <a:xfrm>
            <a:off x="1189529" y="1909383"/>
            <a:ext cx="10604528" cy="3970318"/>
          </a:xfrm>
          <a:prstGeom prst="rect">
            <a:avLst/>
          </a:prstGeom>
          <a:noFill/>
        </p:spPr>
        <p:txBody>
          <a:bodyPr wrap="square" rtlCol="0">
            <a:spAutoFit/>
          </a:bodyPr>
          <a:lstStyle/>
          <a:p>
            <a:r>
              <a:rPr lang="fr-CA" sz="2800" dirty="0"/>
              <a:t>Dieu a plein de cadeaux à te donner: on va découvrir ensemble quels sont ces cadeaux…</a:t>
            </a:r>
          </a:p>
          <a:p>
            <a:endParaRPr lang="fr-CA" dirty="0"/>
          </a:p>
          <a:p>
            <a:pPr algn="ctr"/>
            <a:r>
              <a:rPr lang="fr-CA" sz="4000" dirty="0"/>
              <a:t>Sais-tu que Dieu te parle ???</a:t>
            </a:r>
          </a:p>
          <a:p>
            <a:pPr algn="ctr"/>
            <a:endParaRPr lang="fr-CA" sz="2800" dirty="0"/>
          </a:p>
          <a:p>
            <a:pPr algn="just"/>
            <a:r>
              <a:rPr lang="fr-CA" sz="2800" dirty="0"/>
              <a:t>Tout au long de cette catéchèse, nous allons découvrir comment Dieu parle à chacun de nous. </a:t>
            </a:r>
          </a:p>
          <a:p>
            <a:endParaRPr lang="fr-CA" dirty="0"/>
          </a:p>
          <a:p>
            <a:endParaRPr lang="fr-CA" dirty="0"/>
          </a:p>
          <a:p>
            <a:endParaRPr lang="fr-CA" dirty="0"/>
          </a:p>
        </p:txBody>
      </p:sp>
    </p:spTree>
    <p:extLst>
      <p:ext uri="{BB962C8B-B14F-4D97-AF65-F5344CB8AC3E}">
        <p14:creationId xmlns:p14="http://schemas.microsoft.com/office/powerpoint/2010/main" val="400957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93DCB-F6EB-4BBD-B261-95FAD496B469}"/>
              </a:ext>
            </a:extLst>
          </p:cNvPr>
          <p:cNvSpPr>
            <a:spLocks noGrp="1"/>
          </p:cNvSpPr>
          <p:nvPr>
            <p:ph type="title"/>
          </p:nvPr>
        </p:nvSpPr>
        <p:spPr>
          <a:xfrm>
            <a:off x="1146482" y="132308"/>
            <a:ext cx="10178322" cy="1492132"/>
          </a:xfrm>
        </p:spPr>
        <p:txBody>
          <a:bodyPr>
            <a:normAutofit fontScale="90000"/>
          </a:bodyPr>
          <a:lstStyle/>
          <a:p>
            <a:r>
              <a:rPr lang="fr-CA" sz="3600" dirty="0">
                <a:latin typeface="Comic Sans MS" panose="030F0702030302020204" pitchFamily="66" charset="0"/>
              </a:rPr>
              <a:t>pour bien participer à la </a:t>
            </a:r>
            <a:br>
              <a:rPr lang="fr-CA" sz="3600" dirty="0">
                <a:latin typeface="Comic Sans MS" panose="030F0702030302020204" pitchFamily="66" charset="0"/>
              </a:rPr>
            </a:br>
            <a:r>
              <a:rPr lang="fr-CA" sz="3600" dirty="0">
                <a:latin typeface="Comic Sans MS" panose="030F0702030302020204" pitchFamily="66" charset="0"/>
              </a:rPr>
              <a:t>catéchèse, cette semaine,</a:t>
            </a:r>
            <a:br>
              <a:rPr lang="fr-CA" sz="3600" dirty="0">
                <a:latin typeface="Comic Sans MS" panose="030F0702030302020204" pitchFamily="66" charset="0"/>
              </a:rPr>
            </a:br>
            <a:r>
              <a:rPr lang="fr-CA" sz="3600" b="1" dirty="0">
                <a:latin typeface="Comic Sans MS" panose="030F0702030302020204" pitchFamily="66" charset="0"/>
              </a:rPr>
              <a:t>tu as besoin</a:t>
            </a:r>
            <a:r>
              <a:rPr lang="fr-CA" sz="3600" dirty="0">
                <a:latin typeface="Comic Sans MS" panose="030F0702030302020204" pitchFamily="66" charset="0"/>
              </a:rPr>
              <a:t>: </a:t>
            </a:r>
            <a:br>
              <a:rPr lang="fr-CA" dirty="0"/>
            </a:br>
            <a:endParaRPr lang="fr-CA" dirty="0"/>
          </a:p>
        </p:txBody>
      </p:sp>
      <p:sp>
        <p:nvSpPr>
          <p:cNvPr id="3" name="Espace réservé du contenu 2">
            <a:extLst>
              <a:ext uri="{FF2B5EF4-FFF2-40B4-BE49-F238E27FC236}">
                <a16:creationId xmlns:a16="http://schemas.microsoft.com/office/drawing/2014/main" id="{F88D0048-9E7E-43B9-A7F6-A41478CAD12E}"/>
              </a:ext>
            </a:extLst>
          </p:cNvPr>
          <p:cNvSpPr>
            <a:spLocks noGrp="1"/>
          </p:cNvSpPr>
          <p:nvPr>
            <p:ph sz="half" idx="1"/>
          </p:nvPr>
        </p:nvSpPr>
        <p:spPr>
          <a:xfrm>
            <a:off x="1146482" y="1926680"/>
            <a:ext cx="4800600" cy="4737887"/>
          </a:xfrm>
        </p:spPr>
        <p:txBody>
          <a:bodyPr>
            <a:normAutofit fontScale="92500" lnSpcReduction="20000"/>
          </a:bodyPr>
          <a:lstStyle/>
          <a:p>
            <a:r>
              <a:rPr lang="fr-CA" sz="3200" b="1" dirty="0"/>
              <a:t>De ta Bible :</a:t>
            </a:r>
          </a:p>
          <a:p>
            <a:r>
              <a:rPr lang="fr-CA" sz="3200" dirty="0"/>
              <a:t>As-tu télécharger l’Application </a:t>
            </a:r>
            <a:r>
              <a:rPr lang="fr-CA" sz="3200" dirty="0">
                <a:hlinkClick r:id="rId2"/>
              </a:rPr>
              <a:t>La Bible App</a:t>
            </a:r>
            <a:r>
              <a:rPr lang="fr-CA" sz="3200" dirty="0"/>
              <a:t> </a:t>
            </a:r>
          </a:p>
          <a:p>
            <a:r>
              <a:rPr lang="fr-CA" sz="3200" dirty="0"/>
              <a:t>Voici la version pour les ordinateurs:  </a:t>
            </a:r>
            <a:r>
              <a:rPr lang="fr-CA" sz="3200" dirty="0">
                <a:hlinkClick r:id="rId3"/>
              </a:rPr>
              <a:t>Histoires bibliques</a:t>
            </a:r>
            <a:endParaRPr lang="fr-CA" sz="3200" dirty="0"/>
          </a:p>
          <a:p>
            <a:pPr marL="0" indent="0">
              <a:buNone/>
            </a:pPr>
            <a:r>
              <a:rPr lang="fr-CA" sz="3200" dirty="0">
                <a:hlinkClick r:id="rId3"/>
              </a:rPr>
              <a:t>https://bibleforchildren.org/languages/french/stories.php</a:t>
            </a:r>
            <a:endParaRPr lang="fr-CA" sz="3200" dirty="0"/>
          </a:p>
          <a:p>
            <a:r>
              <a:rPr lang="fr-CA" sz="3200" dirty="0"/>
              <a:t>Tu peux aussi te servir de ta bible en livre si tu en as une</a:t>
            </a:r>
          </a:p>
          <a:p>
            <a:pPr marL="0" indent="0">
              <a:buNone/>
            </a:pPr>
            <a:endParaRPr lang="fr-CA" sz="3200" dirty="0"/>
          </a:p>
          <a:p>
            <a:pPr marL="0" indent="0">
              <a:buNone/>
            </a:pPr>
            <a:endParaRPr lang="fr-CA" sz="3200" dirty="0"/>
          </a:p>
          <a:p>
            <a:pPr marL="0" indent="0">
              <a:buNone/>
            </a:pPr>
            <a:endParaRPr lang="fr-CA" dirty="0"/>
          </a:p>
          <a:p>
            <a:pPr marL="0" indent="0">
              <a:buNone/>
            </a:pPr>
            <a:endParaRPr lang="fr-CA" dirty="0"/>
          </a:p>
          <a:p>
            <a:pPr marL="0" indent="0">
              <a:buNone/>
            </a:pPr>
            <a:endParaRPr lang="fr-CA" dirty="0"/>
          </a:p>
        </p:txBody>
      </p:sp>
      <p:sp>
        <p:nvSpPr>
          <p:cNvPr id="4" name="Espace réservé du contenu 3">
            <a:extLst>
              <a:ext uri="{FF2B5EF4-FFF2-40B4-BE49-F238E27FC236}">
                <a16:creationId xmlns:a16="http://schemas.microsoft.com/office/drawing/2014/main" id="{2DA3CED2-350C-48D6-8E1E-DFA73D377E08}"/>
              </a:ext>
            </a:extLst>
          </p:cNvPr>
          <p:cNvSpPr>
            <a:spLocks noGrp="1"/>
          </p:cNvSpPr>
          <p:nvPr>
            <p:ph sz="half" idx="2"/>
          </p:nvPr>
        </p:nvSpPr>
        <p:spPr>
          <a:xfrm>
            <a:off x="6244920" y="2749231"/>
            <a:ext cx="5545176" cy="3915335"/>
          </a:xfrm>
        </p:spPr>
        <p:txBody>
          <a:bodyPr>
            <a:noAutofit/>
          </a:bodyPr>
          <a:lstStyle/>
          <a:p>
            <a:r>
              <a:rPr lang="fr-CA" dirty="0"/>
              <a:t>De </a:t>
            </a:r>
            <a:r>
              <a:rPr lang="fr-CA" b="1" dirty="0"/>
              <a:t>ton journal de catéchèse </a:t>
            </a:r>
            <a:r>
              <a:rPr lang="fr-CA" dirty="0"/>
              <a:t>pour écrire tes réponses et des réflexions.</a:t>
            </a:r>
          </a:p>
          <a:p>
            <a:r>
              <a:rPr lang="fr-CA" dirty="0"/>
              <a:t>Télécharge ou Imprime ton journal de catéchèse Ici. </a:t>
            </a:r>
          </a:p>
          <a:p>
            <a:endParaRPr lang="fr-CA" dirty="0"/>
          </a:p>
          <a:p>
            <a:r>
              <a:rPr lang="fr-CA" dirty="0"/>
              <a:t>Es-tu </a:t>
            </a:r>
            <a:r>
              <a:rPr lang="fr-CA" b="1" dirty="0"/>
              <a:t>inscrit</a:t>
            </a:r>
            <a:r>
              <a:rPr lang="fr-CA" dirty="0"/>
              <a:t> gratuitement sur le site web </a:t>
            </a:r>
            <a:r>
              <a:rPr lang="fr-CA" dirty="0" err="1"/>
              <a:t>Théobule</a:t>
            </a:r>
            <a:r>
              <a:rPr lang="fr-CA" dirty="0"/>
              <a:t> pour regarder les vidéos: </a:t>
            </a:r>
          </a:p>
          <a:p>
            <a:pPr marL="0" indent="0">
              <a:buNone/>
            </a:pPr>
            <a:r>
              <a:rPr lang="fr-CA" dirty="0">
                <a:hlinkClick r:id="rId4"/>
              </a:rPr>
              <a:t>Site web </a:t>
            </a:r>
            <a:r>
              <a:rPr lang="fr-CA" dirty="0" err="1">
                <a:hlinkClick r:id="rId4"/>
              </a:rPr>
              <a:t>Théobule</a:t>
            </a:r>
            <a:endParaRPr lang="fr-CA" dirty="0"/>
          </a:p>
          <a:p>
            <a:pPr marL="0" indent="0">
              <a:buNone/>
            </a:pPr>
            <a:r>
              <a:rPr lang="fr-CA" dirty="0"/>
              <a:t>Ou  </a:t>
            </a:r>
            <a:r>
              <a:rPr lang="fr-CA" dirty="0">
                <a:hlinkClick r:id="rId4"/>
              </a:rPr>
              <a:t>https://www.theobule.org/bapteme</a:t>
            </a:r>
            <a:endParaRPr lang="fr-CA" dirty="0"/>
          </a:p>
        </p:txBody>
      </p:sp>
      <p:pic>
        <p:nvPicPr>
          <p:cNvPr id="2050" name="Picture 2" descr="La Bible pour les enfants avec une application à télécharger">
            <a:extLst>
              <a:ext uri="{FF2B5EF4-FFF2-40B4-BE49-F238E27FC236}">
                <a16:creationId xmlns:a16="http://schemas.microsoft.com/office/drawing/2014/main" id="{C248967A-5838-4ED3-BB74-63A9C6D59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920" y="-169932"/>
            <a:ext cx="2677006" cy="26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03721" y="232342"/>
            <a:ext cx="10178322" cy="1492132"/>
          </a:xfrm>
        </p:spPr>
        <p:txBody>
          <a:bodyPr>
            <a:normAutofit/>
          </a:bodyPr>
          <a:lstStyle/>
          <a:p>
            <a:r>
              <a:rPr lang="fr-CA" sz="3200" dirty="0">
                <a:latin typeface="Comic Sans MS" panose="030F0702030302020204" pitchFamily="66" charset="0"/>
              </a:rPr>
              <a:t>Le deuxième cadeau de Dieu pour toi:</a:t>
            </a:r>
            <a:br>
              <a:rPr lang="fr-CA" sz="3200" dirty="0">
                <a:latin typeface="Comic Sans MS" panose="030F0702030302020204" pitchFamily="66" charset="0"/>
              </a:rPr>
            </a:br>
            <a:r>
              <a:rPr lang="fr-CA" sz="3200" dirty="0">
                <a:latin typeface="Comic Sans MS" panose="030F0702030302020204" pitchFamily="66" charset="0"/>
              </a:rPr>
              <a:t>Dieu te donne sa parole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381446" y="2061944"/>
            <a:ext cx="10368485" cy="4202624"/>
          </a:xfrm>
        </p:spPr>
        <p:txBody>
          <a:bodyPr>
            <a:normAutofit fontScale="92500"/>
          </a:bodyPr>
          <a:lstStyle/>
          <a:p>
            <a:pPr marL="0" indent="0">
              <a:buNone/>
            </a:pPr>
            <a:r>
              <a:rPr lang="fr-CA" sz="2400" b="1" dirty="0">
                <a:solidFill>
                  <a:schemeClr val="accent1">
                    <a:lumMod val="75000"/>
                  </a:schemeClr>
                </a:solidFill>
                <a:latin typeface="Comic Sans MS" panose="030F0702030302020204" pitchFamily="66" charset="0"/>
              </a:rPr>
              <a:t>On commence par un Jeu</a:t>
            </a:r>
          </a:p>
          <a:p>
            <a:pPr marL="0" indent="0">
              <a:buNone/>
            </a:pPr>
            <a:r>
              <a:rPr lang="fr-CA" sz="2400" b="1" dirty="0">
                <a:solidFill>
                  <a:schemeClr val="accent1">
                    <a:lumMod val="75000"/>
                  </a:schemeClr>
                </a:solidFill>
                <a:latin typeface="Comic Sans MS" panose="030F0702030302020204" pitchFamily="66" charset="0"/>
              </a:rPr>
              <a:t> </a:t>
            </a:r>
          </a:p>
          <a:p>
            <a:pPr marL="1241425" indent="-342900"/>
            <a:r>
              <a:rPr lang="fr-CA" sz="2400" dirty="0">
                <a:solidFill>
                  <a:schemeClr val="accent1">
                    <a:lumMod val="75000"/>
                  </a:schemeClr>
                </a:solidFill>
                <a:latin typeface="Comic Sans MS" panose="030F0702030302020204" pitchFamily="66" charset="0"/>
              </a:rPr>
              <a:t>Joue avec la personne qui t’accompagne </a:t>
            </a:r>
          </a:p>
          <a:p>
            <a:pPr marL="1241425" indent="-342900"/>
            <a:r>
              <a:rPr lang="fr-CA" sz="2400" dirty="0">
                <a:solidFill>
                  <a:schemeClr val="accent1">
                    <a:lumMod val="75000"/>
                  </a:schemeClr>
                </a:solidFill>
                <a:latin typeface="Comic Sans MS" panose="030F0702030302020204" pitchFamily="66" charset="0"/>
              </a:rPr>
              <a:t>Choisis un sujet dans la liste (diapositive suivante)</a:t>
            </a:r>
          </a:p>
          <a:p>
            <a:pPr marL="1241425" indent="-342900"/>
            <a:r>
              <a:rPr lang="fr-CA" sz="2400" dirty="0">
                <a:solidFill>
                  <a:schemeClr val="accent1">
                    <a:lumMod val="75000"/>
                  </a:schemeClr>
                </a:solidFill>
                <a:latin typeface="Comic Sans MS" panose="030F0702030302020204" pitchFamily="66" charset="0"/>
              </a:rPr>
              <a:t>Demande à la personne de parler pendant 2 minutes sur le sujet</a:t>
            </a:r>
          </a:p>
          <a:p>
            <a:pPr marL="1241425" indent="-342900"/>
            <a:r>
              <a:rPr lang="fr-CA" sz="2400" dirty="0">
                <a:solidFill>
                  <a:schemeClr val="accent1">
                    <a:lumMod val="75000"/>
                  </a:schemeClr>
                </a:solidFill>
                <a:latin typeface="Comic Sans MS" panose="030F0702030302020204" pitchFamily="66" charset="0"/>
              </a:rPr>
              <a:t>Écoute-le sans l’interrompre, sans dire ton opinion</a:t>
            </a:r>
          </a:p>
          <a:p>
            <a:pPr marL="1241425" indent="-342900"/>
            <a:r>
              <a:rPr lang="fr-CA" sz="2400" dirty="0">
                <a:solidFill>
                  <a:schemeClr val="accent1">
                    <a:lumMod val="75000"/>
                  </a:schemeClr>
                </a:solidFill>
                <a:latin typeface="Comic Sans MS" panose="030F0702030302020204" pitchFamily="66" charset="0"/>
              </a:rPr>
              <a:t>Résume ensuite ce que la personne t’a dit</a:t>
            </a:r>
          </a:p>
          <a:p>
            <a:pPr marL="1241425" indent="-342900"/>
            <a:r>
              <a:rPr lang="fr-CA" sz="2400" dirty="0">
                <a:solidFill>
                  <a:schemeClr val="accent1">
                    <a:lumMod val="75000"/>
                  </a:schemeClr>
                </a:solidFill>
                <a:latin typeface="Comic Sans MS" panose="030F0702030302020204" pitchFamily="66" charset="0"/>
              </a:rPr>
              <a:t>Ensuite, on inverse les rôles: parle d’un sujet à la personne pendant 2 minutes, sans que la personne avec qui tu joues t’interrompe.    </a:t>
            </a: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2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03721" y="232342"/>
            <a:ext cx="10178322" cy="1492132"/>
          </a:xfrm>
        </p:spPr>
        <p:txBody>
          <a:bodyPr>
            <a:normAutofit/>
          </a:bodyPr>
          <a:lstStyle/>
          <a:p>
            <a:r>
              <a:rPr lang="fr-CA" sz="3200" dirty="0">
                <a:latin typeface="Comic Sans MS" panose="030F0702030302020204" pitchFamily="66" charset="0"/>
              </a:rPr>
              <a:t>Le deuxième cadeau de Dieu pour toi:</a:t>
            </a:r>
            <a:br>
              <a:rPr lang="fr-CA" sz="3200" dirty="0">
                <a:latin typeface="Comic Sans MS" panose="030F0702030302020204" pitchFamily="66" charset="0"/>
              </a:rPr>
            </a:br>
            <a:r>
              <a:rPr lang="fr-CA" sz="3200" dirty="0">
                <a:latin typeface="Comic Sans MS" panose="030F0702030302020204" pitchFamily="66" charset="0"/>
              </a:rPr>
              <a:t>Dieu te donne sa parole </a:t>
            </a:r>
            <a:r>
              <a:rPr lang="fr-CA" sz="1600" dirty="0">
                <a:latin typeface="Comic Sans MS" panose="030F0702030302020204" pitchFamily="66" charset="0"/>
              </a:rPr>
              <a:t>(suite)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03721" y="2061944"/>
            <a:ext cx="10983479"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Liste des sujets pour le jeu: </a:t>
            </a:r>
          </a:p>
          <a:p>
            <a:pPr marL="0" indent="0">
              <a:buNone/>
            </a:pPr>
            <a:r>
              <a:rPr lang="fr-CA" sz="2400" b="1" dirty="0">
                <a:solidFill>
                  <a:schemeClr val="accent1">
                    <a:lumMod val="75000"/>
                  </a:schemeClr>
                </a:solidFill>
                <a:latin typeface="Comic Sans MS" panose="030F0702030302020204" pitchFamily="66" charset="0"/>
              </a:rPr>
              <a:t> </a:t>
            </a:r>
          </a:p>
          <a:p>
            <a:pPr marL="1241425" indent="-342900"/>
            <a:r>
              <a:rPr lang="fr-CA" sz="2400" dirty="0">
                <a:solidFill>
                  <a:schemeClr val="accent1">
                    <a:lumMod val="75000"/>
                  </a:schemeClr>
                </a:solidFill>
                <a:latin typeface="Comic Sans MS" panose="030F0702030302020204" pitchFamily="66" charset="0"/>
              </a:rPr>
              <a:t>Raconte-moi la plus belle journée de ta vie</a:t>
            </a:r>
          </a:p>
          <a:p>
            <a:pPr marL="1241425" indent="-342900"/>
            <a:r>
              <a:rPr lang="fr-CA" sz="2400" dirty="0">
                <a:solidFill>
                  <a:schemeClr val="accent1">
                    <a:lumMod val="75000"/>
                  </a:schemeClr>
                </a:solidFill>
                <a:latin typeface="Comic Sans MS" panose="030F0702030302020204" pitchFamily="66" charset="0"/>
              </a:rPr>
              <a:t>Si en arrivant chez toi, tu découvrais un grenier/chambre secrète, qu’aimerais-tu y trouver ?</a:t>
            </a:r>
          </a:p>
          <a:p>
            <a:pPr marL="1241425" indent="-342900"/>
            <a:r>
              <a:rPr lang="fr-CA" sz="2400" dirty="0">
                <a:solidFill>
                  <a:schemeClr val="accent1">
                    <a:lumMod val="75000"/>
                  </a:schemeClr>
                </a:solidFill>
                <a:latin typeface="Comic Sans MS" panose="030F0702030302020204" pitchFamily="66" charset="0"/>
              </a:rPr>
              <a:t>Si un colis était livré pour toi à la maison, qu’aimerais-tu recevoir et pourquoi ?</a:t>
            </a:r>
          </a:p>
          <a:p>
            <a:pPr marL="1241425" indent="-342900"/>
            <a:r>
              <a:rPr lang="fr-CA" sz="2400" dirty="0">
                <a:solidFill>
                  <a:schemeClr val="accent1">
                    <a:lumMod val="75000"/>
                  </a:schemeClr>
                </a:solidFill>
                <a:latin typeface="Comic Sans MS" panose="030F0702030302020204" pitchFamily="66" charset="0"/>
              </a:rPr>
              <a:t>Si tu pouvais aller n’importe où dans le monde, où aimerais-tu aller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53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03721" y="232342"/>
            <a:ext cx="10178322" cy="1492132"/>
          </a:xfrm>
        </p:spPr>
        <p:txBody>
          <a:bodyPr>
            <a:normAutofit/>
          </a:bodyPr>
          <a:lstStyle/>
          <a:p>
            <a:r>
              <a:rPr lang="fr-CA" sz="3200" dirty="0">
                <a:latin typeface="Comic Sans MS" panose="030F0702030302020204" pitchFamily="66" charset="0"/>
              </a:rPr>
              <a:t>Le deuxième cadeau de Dieu pour toi:</a:t>
            </a:r>
            <a:br>
              <a:rPr lang="fr-CA" sz="3200" dirty="0">
                <a:latin typeface="Comic Sans MS" panose="030F0702030302020204" pitchFamily="66" charset="0"/>
              </a:rPr>
            </a:br>
            <a:r>
              <a:rPr lang="fr-CA" sz="3200" dirty="0">
                <a:latin typeface="Comic Sans MS" panose="030F0702030302020204" pitchFamily="66" charset="0"/>
              </a:rPr>
              <a:t>Dieu te donne sa parole </a:t>
            </a:r>
            <a:r>
              <a:rPr lang="fr-CA" sz="1600" dirty="0">
                <a:latin typeface="Comic Sans MS" panose="030F0702030302020204" pitchFamily="66" charset="0"/>
              </a:rPr>
              <a:t>(suite)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65403" y="2284538"/>
            <a:ext cx="10743252"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Après le jeu, discute avec la personne qui t’accompagne: </a:t>
            </a:r>
          </a:p>
          <a:p>
            <a:pPr marL="0" indent="0">
              <a:buNone/>
            </a:pPr>
            <a:r>
              <a:rPr lang="fr-CA" sz="2400" b="1" dirty="0">
                <a:solidFill>
                  <a:schemeClr val="accent1">
                    <a:lumMod val="75000"/>
                  </a:schemeClr>
                </a:solidFill>
                <a:latin typeface="Comic Sans MS" panose="030F0702030302020204" pitchFamily="66" charset="0"/>
              </a:rPr>
              <a:t> </a:t>
            </a:r>
          </a:p>
          <a:p>
            <a:pPr marL="1241425" indent="-342900"/>
            <a:r>
              <a:rPr lang="fr-CA" sz="2400" dirty="0">
                <a:solidFill>
                  <a:schemeClr val="accent1">
                    <a:lumMod val="75000"/>
                  </a:schemeClr>
                </a:solidFill>
                <a:latin typeface="Comic Sans MS" panose="030F0702030302020204" pitchFamily="66" charset="0"/>
              </a:rPr>
              <a:t>Comment t’es-tu senti lorsque tu as parlé sans être interrompu ?</a:t>
            </a:r>
          </a:p>
          <a:p>
            <a:pPr marL="1241425" indent="-342900"/>
            <a:r>
              <a:rPr lang="fr-CA" sz="2400" dirty="0">
                <a:solidFill>
                  <a:schemeClr val="accent1">
                    <a:lumMod val="75000"/>
                  </a:schemeClr>
                </a:solidFill>
                <a:latin typeface="Comic Sans MS" panose="030F0702030302020204" pitchFamily="66" charset="0"/>
              </a:rPr>
              <a:t>Comment t’es-tu senti lorsque tu écoutais sans pouvoir parler ?</a:t>
            </a:r>
          </a:p>
          <a:p>
            <a:pPr marL="1241425" indent="-342900"/>
            <a:r>
              <a:rPr lang="fr-CA" sz="2400" dirty="0">
                <a:solidFill>
                  <a:schemeClr val="accent1">
                    <a:lumMod val="75000"/>
                  </a:schemeClr>
                </a:solidFill>
                <a:latin typeface="Comic Sans MS" panose="030F0702030302020204" pitchFamily="66" charset="0"/>
              </a:rPr>
              <a:t>Comment était le résumé de ton co-équipier ?</a:t>
            </a:r>
          </a:p>
          <a:p>
            <a:pPr marL="1241425" indent="-342900"/>
            <a:r>
              <a:rPr lang="fr-CA" sz="2400" dirty="0">
                <a:solidFill>
                  <a:schemeClr val="accent1">
                    <a:lumMod val="75000"/>
                  </a:schemeClr>
                </a:solidFill>
                <a:latin typeface="Comic Sans MS" panose="030F0702030302020204" pitchFamily="66" charset="0"/>
              </a:rPr>
              <a:t>Quand est-il vraiment important d’écouter pour de vrai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3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928628"/>
            <a:ext cx="10178322" cy="1492132"/>
          </a:xfrm>
        </p:spPr>
        <p:txBody>
          <a:bodyPr>
            <a:normAutofit/>
          </a:bodyPr>
          <a:lstStyle/>
          <a:p>
            <a:r>
              <a:rPr lang="fr-CA" sz="3200" dirty="0">
                <a:latin typeface="Comic Sans MS" panose="030F0702030302020204" pitchFamily="66" charset="0"/>
              </a:rPr>
              <a:t>Comment Dieu me parle-t-il ?</a:t>
            </a:r>
            <a:endParaRPr lang="fr-CA" sz="16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06680" y="2061944"/>
            <a:ext cx="10743252"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Dieu te parle à travers sa Parole qui est dans la Bible, mais parfois tu as l’impression que tu ne l’entends pas :</a:t>
            </a:r>
          </a:p>
          <a:p>
            <a:pPr marL="0" indent="0">
              <a:buNone/>
            </a:pPr>
            <a:endParaRPr lang="fr-CA" sz="24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hlinkClick r:id="rId2"/>
              </a:rPr>
              <a:t>Moi-je-n-entends-pas-dieu-quand-il-me-parle/62</a:t>
            </a:r>
            <a:endParaRPr lang="fr-CA" sz="2400" dirty="0">
              <a:solidFill>
                <a:schemeClr val="accent1">
                  <a:lumMod val="75000"/>
                </a:schemeClr>
              </a:solidFill>
              <a:latin typeface="Comic Sans MS" panose="030F0702030302020204" pitchFamily="66" charset="0"/>
            </a:endParaRPr>
          </a:p>
          <a:p>
            <a:pPr marL="898525" indent="0">
              <a:buNone/>
            </a:pPr>
            <a:r>
              <a:rPr lang="fr-CA" sz="2400" dirty="0">
                <a:solidFill>
                  <a:schemeClr val="accent1">
                    <a:lumMod val="75000"/>
                  </a:schemeClr>
                </a:solidFill>
                <a:latin typeface="Comic Sans MS" panose="030F0702030302020204" pitchFamily="66" charset="0"/>
              </a:rPr>
              <a:t>Pour apprendre à écouter Dieu, suis les conseils du jeu: écoute vraiment ce que Dieu a à te dire, sans l’interrompre, jusqu’à la fin de l’histoire. Ensuite, essaie de comprendre son histoire. Voit comment son histoire parle à ton cœur, comment cela s’applique dans ta vie.   </a:t>
            </a: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2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928628"/>
            <a:ext cx="10178322" cy="1492132"/>
          </a:xfrm>
        </p:spPr>
        <p:txBody>
          <a:bodyPr>
            <a:normAutofit/>
          </a:bodyPr>
          <a:lstStyle/>
          <a:p>
            <a:r>
              <a:rPr lang="fr-CA" sz="3200" dirty="0">
                <a:latin typeface="Comic Sans MS" panose="030F0702030302020204" pitchFamily="66" charset="0"/>
              </a:rPr>
              <a:t>Comment Dieu me parle-t-il ? </a:t>
            </a:r>
            <a:br>
              <a:rPr lang="fr-CA" sz="3200" dirty="0">
                <a:latin typeface="Comic Sans MS" panose="030F0702030302020204" pitchFamily="66" charset="0"/>
              </a:rPr>
            </a:br>
            <a:r>
              <a:rPr lang="fr-CA" sz="2000" dirty="0">
                <a:latin typeface="Comic Sans MS" panose="030F0702030302020204" pitchFamily="66" charset="0"/>
              </a:rPr>
              <a:t>(suite)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06680" y="2061944"/>
            <a:ext cx="10743252"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Dieu te parle vraiment à toi, personnellement à travers sa Parole qui est dans la Bible. Quand tu lis la Bible, c’est comme si tu étais avec Dieu, comme avec un ami, qui te parle et qui te raconte une histoire. Tu l’écoutes, tu essaies de comprendre son histoire et tu voies comment son histoire t’inspire dans ta propre vie. Regarde comment les histoires de la Bible inspire des amis:</a:t>
            </a:r>
          </a:p>
          <a:p>
            <a:r>
              <a:rPr lang="fr-FR" sz="2400" b="1" dirty="0">
                <a:solidFill>
                  <a:schemeClr val="accent1">
                    <a:lumMod val="75000"/>
                  </a:schemeClr>
                </a:solidFill>
                <a:latin typeface="Comic Sans MS" panose="030F0702030302020204" pitchFamily="66" charset="0"/>
                <a:hlinkClick r:id="rId2"/>
              </a:rPr>
              <a:t>Flore et le bon berger</a:t>
            </a:r>
            <a:endParaRPr lang="fr-FR" sz="2400" b="1" dirty="0">
              <a:solidFill>
                <a:schemeClr val="accent1">
                  <a:lumMod val="75000"/>
                </a:schemeClr>
              </a:solidFill>
              <a:latin typeface="Comic Sans MS" panose="030F0702030302020204" pitchFamily="66" charset="0"/>
            </a:endParaRPr>
          </a:p>
          <a:p>
            <a:r>
              <a:rPr lang="fr-FR" sz="2400" b="1" dirty="0">
                <a:solidFill>
                  <a:schemeClr val="accent1">
                    <a:lumMod val="75000"/>
                  </a:schemeClr>
                </a:solidFill>
                <a:latin typeface="Comic Sans MS" panose="030F0702030302020204" pitchFamily="66" charset="0"/>
                <a:hlinkClick r:id="rId3"/>
              </a:rPr>
              <a:t>Thibault et les brebis perdues</a:t>
            </a:r>
            <a:endParaRPr lang="fr-FR" sz="2400" b="1" dirty="0">
              <a:solidFill>
                <a:schemeClr val="accent1">
                  <a:lumMod val="75000"/>
                </a:schemeClr>
              </a:solidFill>
              <a:latin typeface="Comic Sans MS" panose="030F0702030302020204" pitchFamily="66" charset="0"/>
            </a:endParaRPr>
          </a:p>
          <a:p>
            <a:r>
              <a:rPr lang="fr-FR" sz="2400" b="1" dirty="0">
                <a:solidFill>
                  <a:schemeClr val="accent1">
                    <a:lumMod val="75000"/>
                  </a:schemeClr>
                </a:solidFill>
                <a:latin typeface="Comic Sans MS" panose="030F0702030302020204" pitchFamily="66" charset="0"/>
                <a:hlinkClick r:id="rId4"/>
              </a:rPr>
              <a:t>Pierre et le bon samaritain</a:t>
            </a:r>
            <a:endParaRPr lang="fr-CA" sz="2400" b="1" dirty="0">
              <a:solidFill>
                <a:schemeClr val="accent1">
                  <a:lumMod val="75000"/>
                </a:schemeClr>
              </a:solidFill>
              <a:latin typeface="Comic Sans MS" panose="030F0702030302020204" pitchFamily="66" charset="0"/>
            </a:endParaRPr>
          </a:p>
          <a:p>
            <a:pPr marL="0" indent="0">
              <a:buNone/>
            </a:pPr>
            <a:endParaRPr lang="fr-CA" sz="2400" b="1"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7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06998" y="928628"/>
            <a:ext cx="10178322" cy="1492132"/>
          </a:xfrm>
        </p:spPr>
        <p:txBody>
          <a:bodyPr>
            <a:normAutofit/>
          </a:bodyPr>
          <a:lstStyle/>
          <a:p>
            <a:r>
              <a:rPr lang="fr-CA" sz="3200" dirty="0">
                <a:latin typeface="Comic Sans MS" panose="030F0702030302020204" pitchFamily="66" charset="0"/>
              </a:rPr>
              <a:t>Comment Dieu me parle-t-il ? </a:t>
            </a:r>
            <a:br>
              <a:rPr lang="fr-CA" sz="3200" dirty="0">
                <a:latin typeface="Comic Sans MS" panose="030F0702030302020204" pitchFamily="66" charset="0"/>
              </a:rPr>
            </a:br>
            <a:r>
              <a:rPr lang="fr-CA" sz="2000" dirty="0">
                <a:latin typeface="Comic Sans MS" panose="030F0702030302020204" pitchFamily="66" charset="0"/>
              </a:rPr>
              <a:t>(suite)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06680" y="2061944"/>
            <a:ext cx="10743252" cy="4202624"/>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Maintenant c’est ton tour !</a:t>
            </a:r>
          </a:p>
          <a:p>
            <a:r>
              <a:rPr lang="fr-CA" sz="2400" b="1" dirty="0">
                <a:solidFill>
                  <a:schemeClr val="accent1">
                    <a:lumMod val="75000"/>
                  </a:schemeClr>
                </a:solidFill>
                <a:latin typeface="Comic Sans MS" panose="030F0702030302020204" pitchFamily="66" charset="0"/>
              </a:rPr>
              <a:t>Choisis une histoire dans ta bible</a:t>
            </a:r>
          </a:p>
          <a:p>
            <a:r>
              <a:rPr lang="fr-CA" sz="2400" b="1" dirty="0">
                <a:solidFill>
                  <a:schemeClr val="accent1">
                    <a:lumMod val="75000"/>
                  </a:schemeClr>
                </a:solidFill>
                <a:latin typeface="Comic Sans MS" panose="030F0702030302020204" pitchFamily="66" charset="0"/>
              </a:rPr>
              <a:t>Lis-là bien et essaie de la comprendre</a:t>
            </a:r>
          </a:p>
          <a:p>
            <a:r>
              <a:rPr lang="fr-CA" sz="2400" b="1" dirty="0">
                <a:solidFill>
                  <a:schemeClr val="accent1">
                    <a:lumMod val="75000"/>
                  </a:schemeClr>
                </a:solidFill>
                <a:latin typeface="Comic Sans MS" panose="030F0702030302020204" pitchFamily="66" charset="0"/>
              </a:rPr>
              <a:t>Discute avec la personne qui t’accompagne de cette histoire, comment tu la comprends</a:t>
            </a:r>
          </a:p>
          <a:p>
            <a:r>
              <a:rPr lang="fr-CA" sz="2400" b="1" dirty="0">
                <a:solidFill>
                  <a:schemeClr val="accent1">
                    <a:lumMod val="75000"/>
                  </a:schemeClr>
                </a:solidFill>
                <a:latin typeface="Comic Sans MS" panose="030F0702030302020204" pitchFamily="66" charset="0"/>
              </a:rPr>
              <a:t>Comment est-ce que cette histoire t’inspire dans ta propre vie ? Qu’est-ce que Dieu t’a dit à toi personnellement ? Comment peux-tu intégrer l’enseignement de Jésus dans ta vie ?  </a:t>
            </a:r>
          </a:p>
          <a:p>
            <a:pPr marL="0" indent="0">
              <a:buNone/>
            </a:pPr>
            <a:endParaRPr lang="fr-CA" sz="2400" b="1"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359" y="777376"/>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26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51247</TotalTime>
  <Words>1044</Words>
  <Application>Microsoft Office PowerPoint</Application>
  <PresentationFormat>Grand écran</PresentationFormat>
  <Paragraphs>130</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Comic Sans MS</vt:lpstr>
      <vt:lpstr>Gill Sans MT</vt:lpstr>
      <vt:lpstr>Impact</vt:lpstr>
      <vt:lpstr>Badge</vt:lpstr>
      <vt:lpstr>Catéchèses  préparation aux  sacrements de  réconciliation  et de première  communion</vt:lpstr>
      <vt:lpstr>Bienvenue</vt:lpstr>
      <vt:lpstr>pour bien participer à la  catéchèse, cette semaine, tu as besoin:  </vt:lpstr>
      <vt:lpstr>Le deuxième cadeau de Dieu pour toi: Dieu te donne sa parole</vt:lpstr>
      <vt:lpstr>Le deuxième cadeau de Dieu pour toi: Dieu te donne sa parole (suite)</vt:lpstr>
      <vt:lpstr>Le deuxième cadeau de Dieu pour toi: Dieu te donne sa parole (suite)</vt:lpstr>
      <vt:lpstr>Comment Dieu me parle-t-il ?</vt:lpstr>
      <vt:lpstr>Comment Dieu me parle-t-il ?  (suite)</vt:lpstr>
      <vt:lpstr>Comment Dieu me parle-t-il ?  (suite)</vt:lpstr>
      <vt:lpstr>Dieu me parle à la messe   </vt:lpstr>
      <vt:lpstr>Dieu me parle à la messe   </vt:lpstr>
      <vt:lpstr>Dieu me parle à la messe   </vt:lpstr>
      <vt:lpstr>J’apprends à être avec Dieu en Priant</vt:lpstr>
      <vt:lpstr>J’apprends les prières pour réciter le chapelet:</vt:lpstr>
      <vt:lpstr>Idées pour ton coin prière</vt:lpstr>
      <vt:lpstr>Rencontre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CEFFA</dc:creator>
  <cp:lastModifiedBy>CEFFA</cp:lastModifiedBy>
  <cp:revision>50</cp:revision>
  <cp:lastPrinted>2020-10-21T19:43:44Z</cp:lastPrinted>
  <dcterms:created xsi:type="dcterms:W3CDTF">2020-09-23T16:52:47Z</dcterms:created>
  <dcterms:modified xsi:type="dcterms:W3CDTF">2020-11-26T21:19:29Z</dcterms:modified>
</cp:coreProperties>
</file>