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3" r:id="rId8"/>
    <p:sldId id="264" r:id="rId9"/>
    <p:sldId id="266" r:id="rId10"/>
    <p:sldId id="265" r:id="rId1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r-FR"/>
              <a:t>Modifiez le style du titre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11/19/2020</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‹N°›</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11/19/2020</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‹N°›</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r-FR"/>
              <a:t>Modifiez le style du titre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257300" y="2909102"/>
            <a:ext cx="4800600" cy="2996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633864" y="2909102"/>
            <a:ext cx="4800600" cy="2996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11/19/2020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11/19/2020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11/19/2020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r-FR"/>
              <a:t>Modifiez le style du titre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11/19/2020</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‹N°›</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r-FR"/>
              <a:t>Modifiez le style du titre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11/19/2020</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11/19/2020</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‹N°›</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help.flipgrid.com/hc/en-u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https://bibleforchildren.org/languages/french/stories.php" TargetMode="External"/><Relationship Id="rId2" Type="http://schemas.openxmlformats.org/officeDocument/2006/relationships/hyperlink" Target="https://bibleforchildren.org/languages/french/home.php" TargetMode="External"/><Relationship Id="rId1" Type="http://schemas.openxmlformats.org/officeDocument/2006/relationships/slideLayout" Target="../slideLayouts/slideLayout4.xml"/><Relationship Id="rId5" Type="http://schemas.openxmlformats.org/officeDocument/2006/relationships/image" Target="../media/image3.jpeg"/><Relationship Id="rId4" Type="http://schemas.openxmlformats.org/officeDocument/2006/relationships/hyperlink" Target="https://www.theobule.org/bapteme"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theobule.org/var/fichiers/pdf/jeu-a8s1s0-le-tableau-des-sacrements-impression.pdf" TargetMode="External"/><Relationship Id="rId2" Type="http://schemas.openxmlformats.org/officeDocument/2006/relationships/hyperlink" Target="https://www.theobule.org/video/les-7-sacrements-quelques-mots-pour-les-parents/729" TargetMode="Externa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https://www.theobule.org/video/que-se-passe-t-il-a-un-bapteme/37"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jZin6naWJmk"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Pictures/C&#201;FFA/Notre%20P&#232;re.jp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7" Type="http://schemas.openxmlformats.org/officeDocument/2006/relationships/image" Target="../media/image9.jp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8.jpg"/><Relationship Id="rId5" Type="http://schemas.openxmlformats.org/officeDocument/2006/relationships/image" Target="../media/image7.jpg"/><Relationship Id="rId4" Type="http://schemas.openxmlformats.org/officeDocument/2006/relationships/image" Target="../media/image6.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EB04FD-751B-4E62-9B0C-10E028BFB5F1}"/>
              </a:ext>
            </a:extLst>
          </p:cNvPr>
          <p:cNvSpPr>
            <a:spLocks noGrp="1"/>
          </p:cNvSpPr>
          <p:nvPr>
            <p:ph type="ctrTitle"/>
          </p:nvPr>
        </p:nvSpPr>
        <p:spPr/>
        <p:txBody>
          <a:bodyPr/>
          <a:lstStyle/>
          <a:p>
            <a:r>
              <a:rPr lang="fr-CA" sz="2800" b="1" dirty="0">
                <a:latin typeface="Comic Sans MS" panose="030F0702030302020204" pitchFamily="66" charset="0"/>
              </a:rPr>
              <a:t>Catéchèses</a:t>
            </a:r>
            <a:br>
              <a:rPr lang="fr-CA" sz="2800" b="1" dirty="0">
                <a:latin typeface="Comic Sans MS" panose="030F0702030302020204" pitchFamily="66" charset="0"/>
              </a:rPr>
            </a:br>
            <a:br>
              <a:rPr lang="fr-CA" sz="2800" b="1" dirty="0">
                <a:latin typeface="Comic Sans MS" panose="030F0702030302020204" pitchFamily="66" charset="0"/>
              </a:rPr>
            </a:br>
            <a:r>
              <a:rPr lang="fr-CA" sz="2800" b="1" dirty="0">
                <a:latin typeface="Comic Sans MS" panose="030F0702030302020204" pitchFamily="66" charset="0"/>
              </a:rPr>
              <a:t>préparation aux </a:t>
            </a:r>
            <a:br>
              <a:rPr lang="fr-CA" sz="2800" b="1" dirty="0">
                <a:latin typeface="Comic Sans MS" panose="030F0702030302020204" pitchFamily="66" charset="0"/>
              </a:rPr>
            </a:br>
            <a:r>
              <a:rPr lang="fr-CA" sz="2800" b="1" dirty="0">
                <a:latin typeface="Comic Sans MS" panose="030F0702030302020204" pitchFamily="66" charset="0"/>
              </a:rPr>
              <a:t>sacrements de </a:t>
            </a:r>
            <a:br>
              <a:rPr lang="fr-CA" sz="2800" b="1" dirty="0">
                <a:latin typeface="Comic Sans MS" panose="030F0702030302020204" pitchFamily="66" charset="0"/>
              </a:rPr>
            </a:br>
            <a:r>
              <a:rPr lang="fr-CA" sz="2800" b="1" dirty="0">
                <a:latin typeface="Comic Sans MS" panose="030F0702030302020204" pitchFamily="66" charset="0"/>
              </a:rPr>
              <a:t>réconciliation </a:t>
            </a:r>
            <a:br>
              <a:rPr lang="fr-CA" sz="2800" b="1" dirty="0">
                <a:latin typeface="Comic Sans MS" panose="030F0702030302020204" pitchFamily="66" charset="0"/>
              </a:rPr>
            </a:br>
            <a:r>
              <a:rPr lang="fr-CA" sz="2800" b="1" dirty="0">
                <a:latin typeface="Comic Sans MS" panose="030F0702030302020204" pitchFamily="66" charset="0"/>
              </a:rPr>
              <a:t>et de première </a:t>
            </a:r>
            <a:br>
              <a:rPr lang="fr-CA" sz="2800" b="1" dirty="0">
                <a:latin typeface="Comic Sans MS" panose="030F0702030302020204" pitchFamily="66" charset="0"/>
              </a:rPr>
            </a:br>
            <a:r>
              <a:rPr lang="fr-CA" sz="2800" b="1" dirty="0">
                <a:latin typeface="Comic Sans MS" panose="030F0702030302020204" pitchFamily="66" charset="0"/>
              </a:rPr>
              <a:t>communion</a:t>
            </a:r>
          </a:p>
        </p:txBody>
      </p:sp>
      <p:sp>
        <p:nvSpPr>
          <p:cNvPr id="3" name="Sous-titre 2">
            <a:extLst>
              <a:ext uri="{FF2B5EF4-FFF2-40B4-BE49-F238E27FC236}">
                <a16:creationId xmlns:a16="http://schemas.microsoft.com/office/drawing/2014/main" id="{5F38C306-7408-41DB-85C3-765403846674}"/>
              </a:ext>
            </a:extLst>
          </p:cNvPr>
          <p:cNvSpPr>
            <a:spLocks noGrp="1"/>
          </p:cNvSpPr>
          <p:nvPr>
            <p:ph type="subTitle" idx="1"/>
          </p:nvPr>
        </p:nvSpPr>
        <p:spPr>
          <a:xfrm>
            <a:off x="2073313" y="6048005"/>
            <a:ext cx="8045373" cy="742279"/>
          </a:xfrm>
        </p:spPr>
        <p:txBody>
          <a:bodyPr>
            <a:normAutofit fontScale="70000" lnSpcReduction="20000"/>
          </a:bodyPr>
          <a:lstStyle/>
          <a:p>
            <a:r>
              <a:rPr lang="fr-CA" dirty="0">
                <a:latin typeface="Comic Sans MS" panose="030F0702030302020204" pitchFamily="66" charset="0"/>
              </a:rPr>
              <a:t>Développée par le CÉFFA</a:t>
            </a:r>
          </a:p>
          <a:p>
            <a:r>
              <a:rPr lang="fr-CA" dirty="0">
                <a:latin typeface="Comic Sans MS" panose="030F0702030302020204" pitchFamily="66" charset="0"/>
              </a:rPr>
              <a:t>Pour les paroisses francophones de l’ALBERTA</a:t>
            </a:r>
          </a:p>
        </p:txBody>
      </p:sp>
      <p:pic>
        <p:nvPicPr>
          <p:cNvPr id="5" name="Image 4">
            <a:extLst>
              <a:ext uri="{FF2B5EF4-FFF2-40B4-BE49-F238E27FC236}">
                <a16:creationId xmlns:a16="http://schemas.microsoft.com/office/drawing/2014/main" id="{034348AF-0863-49D9-B7B8-6E609BBEF4BB}"/>
              </a:ext>
            </a:extLst>
          </p:cNvPr>
          <p:cNvPicPr>
            <a:picLocks noChangeAspect="1"/>
          </p:cNvPicPr>
          <p:nvPr/>
        </p:nvPicPr>
        <p:blipFill>
          <a:blip r:embed="rId2"/>
          <a:stretch>
            <a:fillRect/>
          </a:stretch>
        </p:blipFill>
        <p:spPr>
          <a:xfrm>
            <a:off x="10219965" y="5332292"/>
            <a:ext cx="1787023" cy="808950"/>
          </a:xfrm>
          <a:prstGeom prst="rect">
            <a:avLst/>
          </a:prstGeom>
        </p:spPr>
      </p:pic>
      <p:sp>
        <p:nvSpPr>
          <p:cNvPr id="7" name="ZoneTexte 6">
            <a:extLst>
              <a:ext uri="{FF2B5EF4-FFF2-40B4-BE49-F238E27FC236}">
                <a16:creationId xmlns:a16="http://schemas.microsoft.com/office/drawing/2014/main" id="{D075E6A2-A3F6-4FF7-AD98-54F39465778C}"/>
              </a:ext>
            </a:extLst>
          </p:cNvPr>
          <p:cNvSpPr txBox="1"/>
          <p:nvPr/>
        </p:nvSpPr>
        <p:spPr>
          <a:xfrm>
            <a:off x="9947247" y="6234478"/>
            <a:ext cx="2370442" cy="369332"/>
          </a:xfrm>
          <a:prstGeom prst="rect">
            <a:avLst/>
          </a:prstGeom>
          <a:noFill/>
        </p:spPr>
        <p:txBody>
          <a:bodyPr wrap="square">
            <a:spAutoFit/>
          </a:bodyPr>
          <a:lstStyle/>
          <a:p>
            <a:r>
              <a:rPr lang="fr-CA" dirty="0"/>
              <a:t>https://www.leceffa.ca/</a:t>
            </a:r>
          </a:p>
        </p:txBody>
      </p:sp>
    </p:spTree>
    <p:extLst>
      <p:ext uri="{BB962C8B-B14F-4D97-AF65-F5344CB8AC3E}">
        <p14:creationId xmlns:p14="http://schemas.microsoft.com/office/powerpoint/2010/main" val="2588375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A56E3E-DCA5-4014-9935-48738AD0312A}"/>
              </a:ext>
            </a:extLst>
          </p:cNvPr>
          <p:cNvSpPr>
            <a:spLocks noGrp="1"/>
          </p:cNvSpPr>
          <p:nvPr>
            <p:ph type="title"/>
          </p:nvPr>
        </p:nvSpPr>
        <p:spPr/>
        <p:txBody>
          <a:bodyPr/>
          <a:lstStyle/>
          <a:p>
            <a:pPr algn="ctr"/>
            <a:r>
              <a:rPr lang="fr-CA" dirty="0" err="1">
                <a:latin typeface="Comic Sans MS" panose="030F0702030302020204" pitchFamily="66" charset="0"/>
              </a:rPr>
              <a:t>Flipgrid</a:t>
            </a:r>
            <a:endParaRPr lang="fr-CA" dirty="0">
              <a:latin typeface="Comic Sans MS" panose="030F0702030302020204" pitchFamily="66" charset="0"/>
            </a:endParaRPr>
          </a:p>
        </p:txBody>
      </p:sp>
      <p:sp>
        <p:nvSpPr>
          <p:cNvPr id="3" name="Espace réservé du contenu 2">
            <a:extLst>
              <a:ext uri="{FF2B5EF4-FFF2-40B4-BE49-F238E27FC236}">
                <a16:creationId xmlns:a16="http://schemas.microsoft.com/office/drawing/2014/main" id="{BE5756F3-CD9E-4AF6-95D7-58F5EDFB3D52}"/>
              </a:ext>
            </a:extLst>
          </p:cNvPr>
          <p:cNvSpPr>
            <a:spLocks noGrp="1"/>
          </p:cNvSpPr>
          <p:nvPr>
            <p:ph idx="1"/>
          </p:nvPr>
        </p:nvSpPr>
        <p:spPr>
          <a:xfrm>
            <a:off x="1251678" y="1874517"/>
            <a:ext cx="10178322" cy="4192908"/>
          </a:xfrm>
        </p:spPr>
        <p:txBody>
          <a:bodyPr/>
          <a:lstStyle/>
          <a:p>
            <a:r>
              <a:rPr lang="fr-CA" dirty="0"/>
              <a:t>Catéchètes: vous pouvez utiliser la plateforme </a:t>
            </a:r>
            <a:r>
              <a:rPr lang="fr-CA" dirty="0" err="1"/>
              <a:t>Flipgrid</a:t>
            </a:r>
            <a:r>
              <a:rPr lang="fr-CA" dirty="0"/>
              <a:t> pour communiquer avec vos jeunes et vérifier l’acquisition des connaissances. </a:t>
            </a:r>
          </a:p>
          <a:p>
            <a:r>
              <a:rPr lang="fr-CA" dirty="0"/>
              <a:t>Pour la première catéchèse, vous pouvez leur demander d’expliquer comment ils font partie de la grande famille de Dieu en postant une courte vidéo sur </a:t>
            </a:r>
            <a:r>
              <a:rPr lang="fr-CA" dirty="0" err="1"/>
              <a:t>flipgrid</a:t>
            </a:r>
            <a:r>
              <a:rPr lang="fr-CA" dirty="0"/>
              <a:t>. C’est un bon moyen de connaître vos jeunes et que les jeunes se connaissent entre eux. </a:t>
            </a:r>
          </a:p>
          <a:p>
            <a:r>
              <a:rPr lang="fr-CA" dirty="0"/>
              <a:t>Les jeunes ont l’habitude de s’en servir avec l’école, ils adorent faire des vidéos et regarder celles des autres.</a:t>
            </a:r>
          </a:p>
          <a:p>
            <a:r>
              <a:rPr lang="fr-CA" dirty="0"/>
              <a:t>Pour plus d’informations, visiter </a:t>
            </a:r>
            <a:r>
              <a:rPr lang="fr-CA" dirty="0">
                <a:hlinkClick r:id="rId2"/>
              </a:rPr>
              <a:t>https://help.flipgrid.com/hc/en-us</a:t>
            </a:r>
            <a:endParaRPr lang="fr-CA" dirty="0"/>
          </a:p>
          <a:p>
            <a:r>
              <a:rPr lang="fr-CA" dirty="0"/>
              <a:t>Ou contacter le CÉFFA</a:t>
            </a:r>
          </a:p>
        </p:txBody>
      </p:sp>
    </p:spTree>
    <p:extLst>
      <p:ext uri="{BB962C8B-B14F-4D97-AF65-F5344CB8AC3E}">
        <p14:creationId xmlns:p14="http://schemas.microsoft.com/office/powerpoint/2010/main" val="1595283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11FC5E-335D-4770-AC67-612603D792FA}"/>
              </a:ext>
            </a:extLst>
          </p:cNvPr>
          <p:cNvSpPr>
            <a:spLocks noGrp="1"/>
          </p:cNvSpPr>
          <p:nvPr>
            <p:ph type="title"/>
          </p:nvPr>
        </p:nvSpPr>
        <p:spPr>
          <a:xfrm>
            <a:off x="3099250" y="672917"/>
            <a:ext cx="5665857" cy="969766"/>
          </a:xfrm>
        </p:spPr>
        <p:txBody>
          <a:bodyPr>
            <a:normAutofit/>
          </a:bodyPr>
          <a:lstStyle/>
          <a:p>
            <a:pPr algn="ctr"/>
            <a:r>
              <a:rPr lang="fr-CA" dirty="0">
                <a:latin typeface="Comic Sans MS" panose="030F0702030302020204" pitchFamily="66" charset="0"/>
              </a:rPr>
              <a:t>Bienvenue</a:t>
            </a:r>
          </a:p>
        </p:txBody>
      </p:sp>
      <p:pic>
        <p:nvPicPr>
          <p:cNvPr id="1028" name="Picture 4" descr="La Bible Emoji ou les Saintes Ecritures illustrées avec des émoticônes !">
            <a:extLst>
              <a:ext uri="{FF2B5EF4-FFF2-40B4-BE49-F238E27FC236}">
                <a16:creationId xmlns:a16="http://schemas.microsoft.com/office/drawing/2014/main" id="{1A7483D8-EB1E-415F-9996-A13414D269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65107" y="71227"/>
            <a:ext cx="3028950" cy="1514475"/>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a:extLst>
              <a:ext uri="{FF2B5EF4-FFF2-40B4-BE49-F238E27FC236}">
                <a16:creationId xmlns:a16="http://schemas.microsoft.com/office/drawing/2014/main" id="{F0DBF1E2-358F-491A-A022-EDA5C4BFD8EB}"/>
              </a:ext>
            </a:extLst>
          </p:cNvPr>
          <p:cNvSpPr txBox="1"/>
          <p:nvPr/>
        </p:nvSpPr>
        <p:spPr>
          <a:xfrm>
            <a:off x="1189529" y="1909383"/>
            <a:ext cx="10604528" cy="5355312"/>
          </a:xfrm>
          <a:prstGeom prst="rect">
            <a:avLst/>
          </a:prstGeom>
          <a:noFill/>
        </p:spPr>
        <p:txBody>
          <a:bodyPr wrap="square" rtlCol="0">
            <a:spAutoFit/>
          </a:bodyPr>
          <a:lstStyle/>
          <a:p>
            <a:r>
              <a:rPr lang="fr-CA" sz="2800" dirty="0"/>
              <a:t>Tes parents t’ont inscrit à ce programme de préparation aux sacrements de Réconciliation et de Première Communion !</a:t>
            </a:r>
          </a:p>
          <a:p>
            <a:endParaRPr lang="fr-CA" sz="2800" dirty="0"/>
          </a:p>
          <a:p>
            <a:r>
              <a:rPr lang="fr-CA" sz="2800" dirty="0"/>
              <a:t>C’est quoi ??? En as-tu entendu déjà parlé ?  </a:t>
            </a:r>
          </a:p>
          <a:p>
            <a:endParaRPr lang="fr-CA" sz="2800" dirty="0"/>
          </a:p>
          <a:p>
            <a:r>
              <a:rPr lang="fr-CA" sz="2800" dirty="0"/>
              <a:t>Ce sont des cadeaux de Dieu pour toi !!! </a:t>
            </a:r>
          </a:p>
          <a:p>
            <a:endParaRPr lang="fr-CA" sz="2800" dirty="0"/>
          </a:p>
          <a:p>
            <a:r>
              <a:rPr lang="fr-CA" sz="2800" dirty="0"/>
              <a:t>Dieu a plein de cadeaux à te donner: on va découvrir ensemble quels sont ces cadeaux…</a:t>
            </a:r>
          </a:p>
          <a:p>
            <a:endParaRPr lang="fr-CA" dirty="0"/>
          </a:p>
          <a:p>
            <a:endParaRPr lang="fr-CA" dirty="0"/>
          </a:p>
          <a:p>
            <a:endParaRPr lang="fr-CA" dirty="0"/>
          </a:p>
          <a:p>
            <a:endParaRPr lang="fr-CA" dirty="0"/>
          </a:p>
          <a:p>
            <a:endParaRPr lang="fr-CA" dirty="0"/>
          </a:p>
        </p:txBody>
      </p:sp>
    </p:spTree>
    <p:extLst>
      <p:ext uri="{BB962C8B-B14F-4D97-AF65-F5344CB8AC3E}">
        <p14:creationId xmlns:p14="http://schemas.microsoft.com/office/powerpoint/2010/main" val="4009574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393DCB-F6EB-4BBD-B261-95FAD496B469}"/>
              </a:ext>
            </a:extLst>
          </p:cNvPr>
          <p:cNvSpPr>
            <a:spLocks noGrp="1"/>
          </p:cNvSpPr>
          <p:nvPr>
            <p:ph type="title"/>
          </p:nvPr>
        </p:nvSpPr>
        <p:spPr>
          <a:xfrm>
            <a:off x="1146482" y="132308"/>
            <a:ext cx="10178322" cy="1492132"/>
          </a:xfrm>
        </p:spPr>
        <p:txBody>
          <a:bodyPr>
            <a:normAutofit fontScale="90000"/>
          </a:bodyPr>
          <a:lstStyle/>
          <a:p>
            <a:r>
              <a:rPr lang="fr-CA" sz="3600" dirty="0">
                <a:latin typeface="Comic Sans MS" panose="030F0702030302020204" pitchFamily="66" charset="0"/>
              </a:rPr>
              <a:t>Mais d’abord, pour bien </a:t>
            </a:r>
            <a:br>
              <a:rPr lang="fr-CA" sz="3600" dirty="0">
                <a:latin typeface="Comic Sans MS" panose="030F0702030302020204" pitchFamily="66" charset="0"/>
              </a:rPr>
            </a:br>
            <a:r>
              <a:rPr lang="fr-CA" sz="3600" dirty="0">
                <a:latin typeface="Comic Sans MS" panose="030F0702030302020204" pitchFamily="66" charset="0"/>
              </a:rPr>
              <a:t>participer à la catéchèse, </a:t>
            </a:r>
            <a:br>
              <a:rPr lang="fr-CA" sz="3600" dirty="0">
                <a:latin typeface="Comic Sans MS" panose="030F0702030302020204" pitchFamily="66" charset="0"/>
              </a:rPr>
            </a:br>
            <a:r>
              <a:rPr lang="fr-CA" sz="3600" b="1" dirty="0">
                <a:latin typeface="Comic Sans MS" panose="030F0702030302020204" pitchFamily="66" charset="0"/>
              </a:rPr>
              <a:t>tu as besoin</a:t>
            </a:r>
            <a:r>
              <a:rPr lang="fr-CA" sz="3600" dirty="0">
                <a:latin typeface="Comic Sans MS" panose="030F0702030302020204" pitchFamily="66" charset="0"/>
              </a:rPr>
              <a:t>: </a:t>
            </a:r>
            <a:br>
              <a:rPr lang="fr-CA" dirty="0"/>
            </a:br>
            <a:endParaRPr lang="fr-CA" dirty="0"/>
          </a:p>
        </p:txBody>
      </p:sp>
      <p:sp>
        <p:nvSpPr>
          <p:cNvPr id="3" name="Espace réservé du contenu 2">
            <a:extLst>
              <a:ext uri="{FF2B5EF4-FFF2-40B4-BE49-F238E27FC236}">
                <a16:creationId xmlns:a16="http://schemas.microsoft.com/office/drawing/2014/main" id="{F88D0048-9E7E-43B9-A7F6-A41478CAD12E}"/>
              </a:ext>
            </a:extLst>
          </p:cNvPr>
          <p:cNvSpPr>
            <a:spLocks noGrp="1"/>
          </p:cNvSpPr>
          <p:nvPr>
            <p:ph sz="half" idx="1"/>
          </p:nvPr>
        </p:nvSpPr>
        <p:spPr>
          <a:xfrm>
            <a:off x="1146482" y="1926680"/>
            <a:ext cx="4800600" cy="4737887"/>
          </a:xfrm>
        </p:spPr>
        <p:txBody>
          <a:bodyPr>
            <a:normAutofit fontScale="62500" lnSpcReduction="20000"/>
          </a:bodyPr>
          <a:lstStyle/>
          <a:p>
            <a:r>
              <a:rPr lang="fr-CA" sz="3200" b="1" dirty="0"/>
              <a:t>D’une Bible </a:t>
            </a:r>
            <a:r>
              <a:rPr lang="fr-CA" sz="3200" dirty="0"/>
              <a:t>pour enfant avec des images</a:t>
            </a:r>
          </a:p>
          <a:p>
            <a:r>
              <a:rPr lang="fr-CA" sz="3200" dirty="0"/>
              <a:t>La Bible est un livre qui raconte la vie de Jésus et de ses ancêtres. </a:t>
            </a:r>
          </a:p>
          <a:p>
            <a:r>
              <a:rPr lang="fr-CA" sz="3200" dirty="0"/>
              <a:t>Demande à tes parents d’en acheter une</a:t>
            </a:r>
          </a:p>
          <a:p>
            <a:pPr marL="0" indent="0">
              <a:buNone/>
            </a:pPr>
            <a:r>
              <a:rPr lang="fr-CA" sz="3200" dirty="0"/>
              <a:t>   ou</a:t>
            </a:r>
          </a:p>
          <a:p>
            <a:r>
              <a:rPr lang="fr-CA" sz="3200" dirty="0"/>
              <a:t>Si tu préfères lire la Bible sur une tablette ou un téléphone, tu peux télécharger une Application </a:t>
            </a:r>
            <a:r>
              <a:rPr lang="fr-CA" sz="3200" dirty="0">
                <a:hlinkClick r:id="rId2"/>
              </a:rPr>
              <a:t>La Bible App</a:t>
            </a:r>
            <a:r>
              <a:rPr lang="fr-CA" sz="3200" dirty="0"/>
              <a:t> </a:t>
            </a:r>
          </a:p>
          <a:p>
            <a:r>
              <a:rPr lang="fr-CA" sz="3200" dirty="0"/>
              <a:t>Voici la version pour les ordinateurs:  </a:t>
            </a:r>
            <a:r>
              <a:rPr lang="fr-CA" sz="3200" dirty="0">
                <a:hlinkClick r:id="rId3"/>
              </a:rPr>
              <a:t>Histoires bibliques</a:t>
            </a:r>
            <a:endParaRPr lang="fr-CA" sz="3200" dirty="0"/>
          </a:p>
          <a:p>
            <a:pPr marL="0" indent="0">
              <a:buNone/>
            </a:pPr>
            <a:r>
              <a:rPr lang="fr-CA" sz="3200" dirty="0">
                <a:hlinkClick r:id="rId3"/>
              </a:rPr>
              <a:t>https://bibleforchildren.org/languages/french/stories.php</a:t>
            </a:r>
            <a:endParaRPr lang="fr-CA" sz="3200" dirty="0"/>
          </a:p>
          <a:p>
            <a:pPr marL="0" indent="0">
              <a:buNone/>
            </a:pPr>
            <a:endParaRPr lang="fr-CA" sz="3200" dirty="0"/>
          </a:p>
          <a:p>
            <a:pPr marL="0" indent="0">
              <a:buNone/>
            </a:pPr>
            <a:endParaRPr lang="fr-CA" dirty="0"/>
          </a:p>
          <a:p>
            <a:pPr marL="0" indent="0">
              <a:buNone/>
            </a:pPr>
            <a:endParaRPr lang="fr-CA" dirty="0"/>
          </a:p>
          <a:p>
            <a:pPr marL="0" indent="0">
              <a:buNone/>
            </a:pPr>
            <a:endParaRPr lang="fr-CA" dirty="0"/>
          </a:p>
        </p:txBody>
      </p:sp>
      <p:sp>
        <p:nvSpPr>
          <p:cNvPr id="4" name="Espace réservé du contenu 3">
            <a:extLst>
              <a:ext uri="{FF2B5EF4-FFF2-40B4-BE49-F238E27FC236}">
                <a16:creationId xmlns:a16="http://schemas.microsoft.com/office/drawing/2014/main" id="{2DA3CED2-350C-48D6-8E1E-DFA73D377E08}"/>
              </a:ext>
            </a:extLst>
          </p:cNvPr>
          <p:cNvSpPr>
            <a:spLocks noGrp="1"/>
          </p:cNvSpPr>
          <p:nvPr>
            <p:ph sz="half" idx="2"/>
          </p:nvPr>
        </p:nvSpPr>
        <p:spPr>
          <a:xfrm>
            <a:off x="6244920" y="2749231"/>
            <a:ext cx="5545176" cy="3915335"/>
          </a:xfrm>
        </p:spPr>
        <p:txBody>
          <a:bodyPr>
            <a:noAutofit/>
          </a:bodyPr>
          <a:lstStyle/>
          <a:p>
            <a:r>
              <a:rPr lang="fr-CA" dirty="0"/>
              <a:t>De </a:t>
            </a:r>
            <a:r>
              <a:rPr lang="fr-CA" b="1" dirty="0"/>
              <a:t>ton journal de catéchèse </a:t>
            </a:r>
            <a:r>
              <a:rPr lang="fr-CA" dirty="0"/>
              <a:t>pour écrire tes réponses et des réflexions.</a:t>
            </a:r>
          </a:p>
          <a:p>
            <a:r>
              <a:rPr lang="fr-CA" dirty="0"/>
              <a:t>Télécharge ou Imprime ton journal de catéchèse Ici. </a:t>
            </a:r>
          </a:p>
          <a:p>
            <a:endParaRPr lang="fr-CA" dirty="0"/>
          </a:p>
          <a:p>
            <a:r>
              <a:rPr lang="fr-CA" dirty="0"/>
              <a:t>Et tu as aussi besoin de </a:t>
            </a:r>
            <a:r>
              <a:rPr lang="fr-CA" b="1" dirty="0"/>
              <a:t>t’inscrire</a:t>
            </a:r>
            <a:r>
              <a:rPr lang="fr-CA" dirty="0"/>
              <a:t> gratuitement sur le </a:t>
            </a:r>
            <a:r>
              <a:rPr lang="fr-CA" dirty="0" err="1"/>
              <a:t>Théobule</a:t>
            </a:r>
            <a:r>
              <a:rPr lang="fr-CA" dirty="0"/>
              <a:t> pour regarder les vidéos: </a:t>
            </a:r>
          </a:p>
          <a:p>
            <a:pPr marL="0" indent="0">
              <a:buNone/>
            </a:pPr>
            <a:r>
              <a:rPr lang="fr-CA" dirty="0">
                <a:hlinkClick r:id="rId4"/>
              </a:rPr>
              <a:t>Site web </a:t>
            </a:r>
            <a:r>
              <a:rPr lang="fr-CA" dirty="0" err="1">
                <a:hlinkClick r:id="rId4"/>
              </a:rPr>
              <a:t>Théobule</a:t>
            </a:r>
            <a:endParaRPr lang="fr-CA" dirty="0"/>
          </a:p>
          <a:p>
            <a:pPr marL="0" indent="0">
              <a:buNone/>
            </a:pPr>
            <a:r>
              <a:rPr lang="fr-CA" dirty="0"/>
              <a:t>Ou  https://www.theobule.org/bapteme</a:t>
            </a:r>
          </a:p>
        </p:txBody>
      </p:sp>
      <p:pic>
        <p:nvPicPr>
          <p:cNvPr id="2050" name="Picture 2" descr="La Bible pour les enfants avec une application à télécharger">
            <a:extLst>
              <a:ext uri="{FF2B5EF4-FFF2-40B4-BE49-F238E27FC236}">
                <a16:creationId xmlns:a16="http://schemas.microsoft.com/office/drawing/2014/main" id="{C248967A-5838-4ED3-BB74-63A9C6D591E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224920" y="-169932"/>
            <a:ext cx="2677006" cy="26770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4822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921F85-CD5B-4AB9-B021-62487E5EB238}"/>
              </a:ext>
            </a:extLst>
          </p:cNvPr>
          <p:cNvSpPr>
            <a:spLocks noGrp="1"/>
          </p:cNvSpPr>
          <p:nvPr>
            <p:ph type="title"/>
          </p:nvPr>
        </p:nvSpPr>
        <p:spPr>
          <a:xfrm>
            <a:off x="903721" y="232342"/>
            <a:ext cx="10178322" cy="1492132"/>
          </a:xfrm>
        </p:spPr>
        <p:txBody>
          <a:bodyPr>
            <a:normAutofit/>
          </a:bodyPr>
          <a:lstStyle/>
          <a:p>
            <a:r>
              <a:rPr lang="fr-CA" sz="3200" dirty="0">
                <a:latin typeface="Comic Sans MS" panose="030F0702030302020204" pitchFamily="66" charset="0"/>
              </a:rPr>
              <a:t>Le premier cadeau de Dieu pour toi:</a:t>
            </a:r>
            <a:br>
              <a:rPr lang="fr-CA" sz="3200" dirty="0">
                <a:latin typeface="Comic Sans MS" panose="030F0702030302020204" pitchFamily="66" charset="0"/>
              </a:rPr>
            </a:br>
            <a:r>
              <a:rPr lang="fr-CA" sz="3200" dirty="0">
                <a:latin typeface="Comic Sans MS" panose="030F0702030302020204" pitchFamily="66" charset="0"/>
              </a:rPr>
              <a:t>Dieu te donne une famille </a:t>
            </a:r>
          </a:p>
        </p:txBody>
      </p:sp>
      <p:sp>
        <p:nvSpPr>
          <p:cNvPr id="3" name="Espace réservé du contenu 2">
            <a:extLst>
              <a:ext uri="{FF2B5EF4-FFF2-40B4-BE49-F238E27FC236}">
                <a16:creationId xmlns:a16="http://schemas.microsoft.com/office/drawing/2014/main" id="{CF7E4338-5716-48EB-A1E2-FCA17F13ABB9}"/>
              </a:ext>
            </a:extLst>
          </p:cNvPr>
          <p:cNvSpPr>
            <a:spLocks noGrp="1"/>
          </p:cNvSpPr>
          <p:nvPr>
            <p:ph idx="1"/>
          </p:nvPr>
        </p:nvSpPr>
        <p:spPr>
          <a:xfrm>
            <a:off x="1373057" y="3004473"/>
            <a:ext cx="10368485" cy="2373023"/>
          </a:xfrm>
        </p:spPr>
        <p:txBody>
          <a:bodyPr>
            <a:normAutofit/>
          </a:bodyPr>
          <a:lstStyle/>
          <a:p>
            <a:pPr marL="0" indent="0">
              <a:buNone/>
            </a:pPr>
            <a:r>
              <a:rPr lang="fr-CA" sz="2400" b="1" dirty="0">
                <a:solidFill>
                  <a:schemeClr val="accent1">
                    <a:lumMod val="75000"/>
                  </a:schemeClr>
                </a:solidFill>
                <a:latin typeface="Comic Sans MS" panose="030F0702030302020204" pitchFamily="66" charset="0"/>
              </a:rPr>
              <a:t>On commence par un Jeu</a:t>
            </a:r>
          </a:p>
          <a:p>
            <a:pPr marL="0" indent="0">
              <a:buNone/>
            </a:pPr>
            <a:r>
              <a:rPr lang="fr-CA" sz="2400" b="1" dirty="0">
                <a:solidFill>
                  <a:schemeClr val="accent1">
                    <a:lumMod val="75000"/>
                  </a:schemeClr>
                </a:solidFill>
                <a:latin typeface="Comic Sans MS" panose="030F0702030302020204" pitchFamily="66" charset="0"/>
              </a:rPr>
              <a:t> </a:t>
            </a:r>
          </a:p>
          <a:p>
            <a:pPr marL="898525" indent="0">
              <a:buNone/>
            </a:pPr>
            <a:r>
              <a:rPr lang="fr-CA" sz="2400" dirty="0">
                <a:solidFill>
                  <a:schemeClr val="accent1">
                    <a:lumMod val="75000"/>
                  </a:schemeClr>
                </a:solidFill>
                <a:latin typeface="Comic Sans MS" panose="030F0702030302020204" pitchFamily="66" charset="0"/>
              </a:rPr>
              <a:t>	Parle avec ton papa ou ta maman et amuse-toi à compter toutes les personnes que tu aimes, les gens de ta famille et tes amis et écris leurs noms dans ton journal</a:t>
            </a:r>
          </a:p>
          <a:p>
            <a:pPr marL="0" indent="0">
              <a:buNone/>
            </a:pPr>
            <a:endParaRPr lang="fr-CA" sz="2400" dirty="0">
              <a:solidFill>
                <a:schemeClr val="accent1">
                  <a:lumMod val="75000"/>
                </a:schemeClr>
              </a:solidFill>
              <a:latin typeface="Comic Sans MS" panose="030F0702030302020204" pitchFamily="66" charset="0"/>
            </a:endParaRPr>
          </a:p>
          <a:p>
            <a:endParaRPr lang="fr-CA" dirty="0"/>
          </a:p>
          <a:p>
            <a:endParaRPr lang="fr-CA" dirty="0"/>
          </a:p>
          <a:p>
            <a:pPr marL="0" indent="0">
              <a:buNone/>
            </a:pPr>
            <a:endParaRPr lang="fr-CA" dirty="0"/>
          </a:p>
        </p:txBody>
      </p:sp>
      <p:pic>
        <p:nvPicPr>
          <p:cNvPr id="5" name="Picture 4" descr="La Bible Emoji ou les Saintes Ecritures illustrées avec des émoticônes !">
            <a:extLst>
              <a:ext uri="{FF2B5EF4-FFF2-40B4-BE49-F238E27FC236}">
                <a16:creationId xmlns:a16="http://schemas.microsoft.com/office/drawing/2014/main" id="{1E4DA51B-E84B-4D50-ACCA-C652F146EE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3742" y="810932"/>
            <a:ext cx="2569136" cy="12845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9296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D5472A-0885-4353-87DB-592FA9100476}"/>
              </a:ext>
            </a:extLst>
          </p:cNvPr>
          <p:cNvSpPr>
            <a:spLocks noGrp="1"/>
          </p:cNvSpPr>
          <p:nvPr>
            <p:ph type="title"/>
          </p:nvPr>
        </p:nvSpPr>
        <p:spPr>
          <a:xfrm>
            <a:off x="1076241" y="382385"/>
            <a:ext cx="10353759" cy="1492132"/>
          </a:xfrm>
        </p:spPr>
        <p:txBody>
          <a:bodyPr>
            <a:normAutofit/>
          </a:bodyPr>
          <a:lstStyle/>
          <a:p>
            <a:r>
              <a:rPr lang="fr-CA" sz="3200" dirty="0">
                <a:latin typeface="Comic Sans MS" panose="030F0702030302020204" pitchFamily="66" charset="0"/>
              </a:rPr>
              <a:t>Je fais partie de la grande famille des chrétiens</a:t>
            </a:r>
          </a:p>
        </p:txBody>
      </p:sp>
      <p:sp>
        <p:nvSpPr>
          <p:cNvPr id="3" name="Espace réservé du contenu 2">
            <a:extLst>
              <a:ext uri="{FF2B5EF4-FFF2-40B4-BE49-F238E27FC236}">
                <a16:creationId xmlns:a16="http://schemas.microsoft.com/office/drawing/2014/main" id="{DC62255F-E5F8-4E71-9C16-C2BF46F94CA3}"/>
              </a:ext>
            </a:extLst>
          </p:cNvPr>
          <p:cNvSpPr>
            <a:spLocks noGrp="1"/>
          </p:cNvSpPr>
          <p:nvPr>
            <p:ph idx="1"/>
          </p:nvPr>
        </p:nvSpPr>
        <p:spPr>
          <a:xfrm>
            <a:off x="1140977" y="1715512"/>
            <a:ext cx="10289023" cy="5142487"/>
          </a:xfrm>
        </p:spPr>
        <p:txBody>
          <a:bodyPr>
            <a:normAutofit lnSpcReduction="10000"/>
          </a:bodyPr>
          <a:lstStyle/>
          <a:p>
            <a:r>
              <a:rPr lang="fr-CA" dirty="0"/>
              <a:t>Comment ? Par le </a:t>
            </a:r>
            <a:r>
              <a:rPr lang="fr-CA" b="1" dirty="0"/>
              <a:t>sacrement du baptême</a:t>
            </a:r>
          </a:p>
          <a:p>
            <a:r>
              <a:rPr lang="fr-CA" dirty="0"/>
              <a:t>Ça veut dire quoi ça, SACREMENT ???</a:t>
            </a:r>
          </a:p>
          <a:p>
            <a:r>
              <a:rPr lang="fr-CA" dirty="0"/>
              <a:t>Avant de commencer, regarde avec tes parents la vidéo sur </a:t>
            </a:r>
            <a:r>
              <a:rPr lang="fr-CA" dirty="0">
                <a:hlinkClick r:id="rId2"/>
              </a:rPr>
              <a:t>les sacrements</a:t>
            </a:r>
            <a:endParaRPr lang="fr-CA" dirty="0"/>
          </a:p>
          <a:p>
            <a:r>
              <a:rPr lang="fr-CA" dirty="0"/>
              <a:t>Télécharge le tableau des sacrements </a:t>
            </a:r>
            <a:r>
              <a:rPr lang="fr-CA" dirty="0">
                <a:hlinkClick r:id="rId3"/>
              </a:rPr>
              <a:t>ici </a:t>
            </a:r>
            <a:r>
              <a:rPr lang="fr-CA" dirty="0"/>
              <a:t> et lis-le </a:t>
            </a:r>
          </a:p>
          <a:p>
            <a:r>
              <a:rPr lang="fr-CA" dirty="0"/>
              <a:t>Discute avec tes parents : combien y-a-t-il de sacrements ? Écris ta propre définition dans ton journal. </a:t>
            </a:r>
          </a:p>
          <a:p>
            <a:pPr marL="0" indent="0">
              <a:buNone/>
            </a:pPr>
            <a:r>
              <a:rPr lang="fr-CA" dirty="0"/>
              <a:t>				——————————   </a:t>
            </a:r>
          </a:p>
          <a:p>
            <a:r>
              <a:rPr lang="fr-CA" dirty="0"/>
              <a:t>Tu es entré dans la grande famille de Dieu par le sacrement du baptême</a:t>
            </a:r>
          </a:p>
          <a:p>
            <a:r>
              <a:rPr lang="fr-CA" dirty="0"/>
              <a:t>Regarde la vidéo sur </a:t>
            </a:r>
            <a:r>
              <a:rPr lang="fr-CA" dirty="0">
                <a:hlinkClick r:id="rId4"/>
              </a:rPr>
              <a:t>Le baptême</a:t>
            </a:r>
            <a:endParaRPr lang="fr-CA" dirty="0"/>
          </a:p>
          <a:p>
            <a:r>
              <a:rPr lang="fr-CA" dirty="0"/>
              <a:t>Demande à tes parents de te raconter ton baptême, de te montrer des photos et écrit dans ton journal la date de ton baptême et comment cela s’est passé.</a:t>
            </a:r>
          </a:p>
          <a:p>
            <a:r>
              <a:rPr lang="fr-CA" b="1" dirty="0"/>
              <a:t>Par le baptême, tu fais partie de la grande famille de Dieu, tu es son enfant et Jésus t’aime à l’infini !</a:t>
            </a:r>
          </a:p>
          <a:p>
            <a:endParaRPr lang="fr-CA" dirty="0"/>
          </a:p>
        </p:txBody>
      </p:sp>
      <p:pic>
        <p:nvPicPr>
          <p:cNvPr id="5" name="Picture 4" descr="La Bible Emoji ou les Saintes Ecritures illustrées avec des émoticônes !">
            <a:extLst>
              <a:ext uri="{FF2B5EF4-FFF2-40B4-BE49-F238E27FC236}">
                <a16:creationId xmlns:a16="http://schemas.microsoft.com/office/drawing/2014/main" id="{3BC553BB-2E65-4631-AB90-82097271418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73802" y="978408"/>
            <a:ext cx="2569136" cy="12845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0094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DF124C-68D0-4111-8328-5D17425BF7FF}"/>
              </a:ext>
            </a:extLst>
          </p:cNvPr>
          <p:cNvSpPr>
            <a:spLocks noGrp="1"/>
          </p:cNvSpPr>
          <p:nvPr>
            <p:ph type="title"/>
          </p:nvPr>
        </p:nvSpPr>
        <p:spPr>
          <a:xfrm>
            <a:off x="1251678" y="54113"/>
            <a:ext cx="10178322" cy="2530748"/>
          </a:xfrm>
        </p:spPr>
        <p:txBody>
          <a:bodyPr>
            <a:normAutofit/>
          </a:bodyPr>
          <a:lstStyle/>
          <a:p>
            <a:pPr algn="ctr"/>
            <a:br>
              <a:rPr lang="fr-CA" sz="3200" dirty="0">
                <a:latin typeface="Comic Sans MS" panose="030F0702030302020204" pitchFamily="66" charset="0"/>
              </a:rPr>
            </a:br>
            <a:r>
              <a:rPr lang="fr-CA" sz="3200" dirty="0">
                <a:latin typeface="Comic Sans MS" panose="030F0702030302020204" pitchFamily="66" charset="0"/>
              </a:rPr>
              <a:t>L’église est l’endroit ou je me rassemble avec mes frères et mes sœurs chrétiens. </a:t>
            </a:r>
            <a:br>
              <a:rPr lang="fr-CA" sz="3200" dirty="0">
                <a:latin typeface="Comic Sans MS" panose="030F0702030302020204" pitchFamily="66" charset="0"/>
              </a:rPr>
            </a:br>
            <a:endParaRPr lang="fr-CA" sz="3200" dirty="0"/>
          </a:p>
        </p:txBody>
      </p:sp>
      <p:sp>
        <p:nvSpPr>
          <p:cNvPr id="3" name="Espace réservé du contenu 2">
            <a:extLst>
              <a:ext uri="{FF2B5EF4-FFF2-40B4-BE49-F238E27FC236}">
                <a16:creationId xmlns:a16="http://schemas.microsoft.com/office/drawing/2014/main" id="{A9B6CFDC-6F64-4779-998A-52106DFC16D7}"/>
              </a:ext>
            </a:extLst>
          </p:cNvPr>
          <p:cNvSpPr>
            <a:spLocks noGrp="1"/>
          </p:cNvSpPr>
          <p:nvPr>
            <p:ph idx="1"/>
          </p:nvPr>
        </p:nvSpPr>
        <p:spPr>
          <a:xfrm>
            <a:off x="1251678" y="3410022"/>
            <a:ext cx="10178322" cy="3241631"/>
          </a:xfrm>
        </p:spPr>
        <p:txBody>
          <a:bodyPr/>
          <a:lstStyle/>
          <a:p>
            <a:r>
              <a:rPr lang="fr-CA" dirty="0">
                <a:latin typeface="Comic Sans MS" panose="030F0702030302020204" pitchFamily="66" charset="0"/>
              </a:rPr>
              <a:t>Quand je vais à la messe, je suis en famille  </a:t>
            </a:r>
          </a:p>
          <a:p>
            <a:r>
              <a:rPr lang="fr-CA" dirty="0">
                <a:latin typeface="Comic Sans MS" panose="030F0702030302020204" pitchFamily="66" charset="0"/>
              </a:rPr>
              <a:t>On se rassemble tous autour de JÉSUS</a:t>
            </a:r>
          </a:p>
          <a:p>
            <a:r>
              <a:rPr lang="fr-CA" dirty="0">
                <a:latin typeface="Comic Sans MS" panose="030F0702030302020204" pitchFamily="66" charset="0"/>
              </a:rPr>
              <a:t>On est heureux de se rassembler et on chante notre joie au début de la messe:</a:t>
            </a:r>
          </a:p>
          <a:p>
            <a:pPr marL="0" indent="0">
              <a:buNone/>
            </a:pPr>
            <a:r>
              <a:rPr lang="fr-CA" dirty="0">
                <a:latin typeface="Comic Sans MS" panose="030F0702030302020204" pitchFamily="66" charset="0"/>
              </a:rPr>
              <a:t>   c’est le chant de rassemblement </a:t>
            </a:r>
          </a:p>
          <a:p>
            <a:r>
              <a:rPr lang="fr-CA" dirty="0">
                <a:latin typeface="Comic Sans MS" panose="030F0702030302020204" pitchFamily="66" charset="0"/>
              </a:rPr>
              <a:t>Regarde la vidéo du chant </a:t>
            </a:r>
            <a:r>
              <a:rPr lang="fr-CA" dirty="0">
                <a:latin typeface="Comic Sans MS" panose="030F0702030302020204" pitchFamily="66" charset="0"/>
                <a:hlinkClick r:id="rId2"/>
              </a:rPr>
              <a:t>Louez Le </a:t>
            </a:r>
            <a:r>
              <a:rPr lang="fr-CA" dirty="0">
                <a:latin typeface="Comic Sans MS" panose="030F0702030302020204" pitchFamily="66" charset="0"/>
              </a:rPr>
              <a:t>du groupe Glorious</a:t>
            </a:r>
          </a:p>
          <a:p>
            <a:r>
              <a:rPr lang="fr-CA" dirty="0">
                <a:latin typeface="Comic Sans MS" panose="030F0702030302020204" pitchFamily="66" charset="0"/>
              </a:rPr>
              <a:t>Ça t’a donné envie de venir à la messe ? </a:t>
            </a:r>
          </a:p>
          <a:p>
            <a:r>
              <a:rPr lang="fr-CA" dirty="0">
                <a:latin typeface="Comic Sans MS" panose="030F0702030302020204" pitchFamily="66" charset="0"/>
              </a:rPr>
              <a:t>Une famille à l’église, ça aussi c’est un beau cadeau de Dieu pour toi !</a:t>
            </a:r>
          </a:p>
          <a:p>
            <a:pPr marL="0" indent="0">
              <a:buNone/>
            </a:pPr>
            <a:endParaRPr lang="fr-CA" dirty="0"/>
          </a:p>
        </p:txBody>
      </p:sp>
      <p:pic>
        <p:nvPicPr>
          <p:cNvPr id="5" name="Picture 4" descr="La Bible Emoji ou les Saintes Ecritures illustrées avec des émoticônes !">
            <a:extLst>
              <a:ext uri="{FF2B5EF4-FFF2-40B4-BE49-F238E27FC236}">
                <a16:creationId xmlns:a16="http://schemas.microsoft.com/office/drawing/2014/main" id="{8E925990-237C-4F66-8C4D-92E661E6CA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93475" y="1942577"/>
            <a:ext cx="2569136" cy="12845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8528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716877-0208-402C-BE3D-CD8AE51687D3}"/>
              </a:ext>
            </a:extLst>
          </p:cNvPr>
          <p:cNvSpPr>
            <a:spLocks noGrp="1"/>
          </p:cNvSpPr>
          <p:nvPr>
            <p:ph type="title"/>
          </p:nvPr>
        </p:nvSpPr>
        <p:spPr>
          <a:xfrm>
            <a:off x="1251678" y="180084"/>
            <a:ext cx="10178322" cy="1492132"/>
          </a:xfrm>
        </p:spPr>
        <p:txBody>
          <a:bodyPr>
            <a:normAutofit/>
          </a:bodyPr>
          <a:lstStyle/>
          <a:p>
            <a:r>
              <a:rPr lang="fr-CA" sz="3200" dirty="0">
                <a:latin typeface="Comic Sans MS" panose="030F0702030302020204" pitchFamily="66" charset="0"/>
              </a:rPr>
              <a:t>J’apprends à être avec Dieu en Priant</a:t>
            </a:r>
          </a:p>
        </p:txBody>
      </p:sp>
      <p:sp>
        <p:nvSpPr>
          <p:cNvPr id="3" name="Espace réservé du contenu 2">
            <a:extLst>
              <a:ext uri="{FF2B5EF4-FFF2-40B4-BE49-F238E27FC236}">
                <a16:creationId xmlns:a16="http://schemas.microsoft.com/office/drawing/2014/main" id="{B4840222-D46A-45B7-99E7-D9385D242DFF}"/>
              </a:ext>
            </a:extLst>
          </p:cNvPr>
          <p:cNvSpPr>
            <a:spLocks noGrp="1"/>
          </p:cNvSpPr>
          <p:nvPr>
            <p:ph idx="1"/>
          </p:nvPr>
        </p:nvSpPr>
        <p:spPr>
          <a:xfrm>
            <a:off x="1251678" y="1389893"/>
            <a:ext cx="10178322" cy="5468107"/>
          </a:xfrm>
        </p:spPr>
        <p:txBody>
          <a:bodyPr>
            <a:normAutofit lnSpcReduction="10000"/>
          </a:bodyPr>
          <a:lstStyle/>
          <a:p>
            <a:r>
              <a:rPr lang="fr-CA" dirty="0"/>
              <a:t>La prière, c’est ce qui te permet d’être avec Dieu ; c’est ton lien direct avec Dieu </a:t>
            </a:r>
          </a:p>
          <a:p>
            <a:endParaRPr lang="fr-CA" dirty="0"/>
          </a:p>
          <a:p>
            <a:endParaRPr lang="fr-CA" dirty="0"/>
          </a:p>
          <a:p>
            <a:endParaRPr lang="fr-CA" dirty="0"/>
          </a:p>
          <a:p>
            <a:endParaRPr lang="fr-CA" dirty="0"/>
          </a:p>
          <a:p>
            <a:r>
              <a:rPr lang="fr-CA" dirty="0"/>
              <a:t>À la fin de chaque catéchèse, j’apprend une nouvelle façon de prier</a:t>
            </a:r>
          </a:p>
          <a:p>
            <a:r>
              <a:rPr lang="fr-CA" dirty="0"/>
              <a:t>Aujourd’hui, j’apprend le Notre Père </a:t>
            </a:r>
          </a:p>
          <a:p>
            <a:r>
              <a:rPr lang="fr-CA" dirty="0"/>
              <a:t>Imprime ta prière du </a:t>
            </a:r>
            <a:r>
              <a:rPr lang="fr-CA" dirty="0">
                <a:hlinkClick r:id="rId2" action="ppaction://hlinkfile"/>
              </a:rPr>
              <a:t>Ici</a:t>
            </a:r>
            <a:endParaRPr lang="fr-CA" dirty="0"/>
          </a:p>
          <a:p>
            <a:endParaRPr lang="fr-CA" dirty="0"/>
          </a:p>
          <a:p>
            <a:r>
              <a:rPr lang="fr-CA" dirty="0"/>
              <a:t>Pour prier, on a besoin d’un petit coin : rassemble tes objets religieux et demande à tes parents s’il y a des objets religieux qu’ils pourraient te donner pour ton COIN PRIÈRE. Fabrique des objets sacrés, comme une croix, un dessin de Jésus, une image de la Marie, un chapelet, une petite crèche, etc… </a:t>
            </a:r>
          </a:p>
          <a:p>
            <a:r>
              <a:rPr lang="fr-CA" dirty="0"/>
              <a:t>Tout au long de la catéchèse, tu pourras organiser et embellir ton coin prière !</a:t>
            </a:r>
          </a:p>
        </p:txBody>
      </p:sp>
      <p:pic>
        <p:nvPicPr>
          <p:cNvPr id="3076" name="Picture 4" descr="La prière pour les nuls (10) – L'oraison : un cœur-à-cœur vital - Aide à la  prière - Vie chrétienne - famillechretienne.fr">
            <a:extLst>
              <a:ext uri="{FF2B5EF4-FFF2-40B4-BE49-F238E27FC236}">
                <a16:creationId xmlns:a16="http://schemas.microsoft.com/office/drawing/2014/main" id="{7C0C1EFC-7E92-4B19-B2F3-50E0A6FE6C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2012" y="1828800"/>
            <a:ext cx="2847975"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1867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FA1061-317B-47B2-A59B-FAAE025E6A91}"/>
              </a:ext>
            </a:extLst>
          </p:cNvPr>
          <p:cNvSpPr>
            <a:spLocks noGrp="1"/>
          </p:cNvSpPr>
          <p:nvPr>
            <p:ph type="title"/>
          </p:nvPr>
        </p:nvSpPr>
        <p:spPr/>
        <p:txBody>
          <a:bodyPr>
            <a:normAutofit/>
          </a:bodyPr>
          <a:lstStyle/>
          <a:p>
            <a:pPr algn="ctr"/>
            <a:r>
              <a:rPr lang="fr-CA" sz="4000" dirty="0">
                <a:latin typeface="Comic Sans MS" panose="030F0702030302020204" pitchFamily="66" charset="0"/>
              </a:rPr>
              <a:t>Idées pour ton coin prière</a:t>
            </a:r>
          </a:p>
        </p:txBody>
      </p:sp>
      <p:sp>
        <p:nvSpPr>
          <p:cNvPr id="3" name="Espace réservé du contenu 2">
            <a:extLst>
              <a:ext uri="{FF2B5EF4-FFF2-40B4-BE49-F238E27FC236}">
                <a16:creationId xmlns:a16="http://schemas.microsoft.com/office/drawing/2014/main" id="{EB2C5BAA-D9B7-4AF6-A682-3D98D71E9978}"/>
              </a:ext>
            </a:extLst>
          </p:cNvPr>
          <p:cNvSpPr>
            <a:spLocks noGrp="1"/>
          </p:cNvSpPr>
          <p:nvPr>
            <p:ph idx="1"/>
          </p:nvPr>
        </p:nvSpPr>
        <p:spPr>
          <a:xfrm>
            <a:off x="1009291" y="2286001"/>
            <a:ext cx="10746933" cy="4373591"/>
          </a:xfrm>
        </p:spPr>
        <p:txBody>
          <a:bodyPr/>
          <a:lstStyle/>
          <a:p>
            <a:endParaRPr lang="fr-CA" dirty="0"/>
          </a:p>
          <a:p>
            <a:endParaRPr lang="fr-CA" dirty="0"/>
          </a:p>
          <a:p>
            <a:r>
              <a:rPr lang="fr-CA" dirty="0"/>
              <a:t>Bricolage:  Je fabrique des objets sacrés pour mon coin prière:  aujourd’hui, je fabrique une croix</a:t>
            </a:r>
          </a:p>
          <a:p>
            <a:r>
              <a:rPr lang="fr-CA" dirty="0"/>
              <a:t>Voici des idées !</a:t>
            </a:r>
          </a:p>
          <a:p>
            <a:endParaRPr lang="fr-CA" dirty="0"/>
          </a:p>
          <a:p>
            <a:endParaRPr lang="fr-CA" dirty="0"/>
          </a:p>
          <a:p>
            <a:endParaRPr lang="fr-CA" dirty="0"/>
          </a:p>
          <a:p>
            <a:endParaRPr lang="fr-CA" dirty="0"/>
          </a:p>
          <a:p>
            <a:endParaRPr lang="fr-CA" dirty="0"/>
          </a:p>
          <a:p>
            <a:endParaRPr lang="fr-CA" dirty="0"/>
          </a:p>
        </p:txBody>
      </p:sp>
      <p:pic>
        <p:nvPicPr>
          <p:cNvPr id="5" name="Picture 4" descr="La Bible Emoji ou les Saintes Ecritures illustrées avec des émoticônes !">
            <a:extLst>
              <a:ext uri="{FF2B5EF4-FFF2-40B4-BE49-F238E27FC236}">
                <a16:creationId xmlns:a16="http://schemas.microsoft.com/office/drawing/2014/main" id="{EC973D05-9A89-475D-90E9-001AAD3294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87088" y="1054353"/>
            <a:ext cx="2569136" cy="1284568"/>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 6">
            <a:extLst>
              <a:ext uri="{FF2B5EF4-FFF2-40B4-BE49-F238E27FC236}">
                <a16:creationId xmlns:a16="http://schemas.microsoft.com/office/drawing/2014/main" id="{37A28165-0566-43B3-BA47-46C3B557B75B}"/>
              </a:ext>
            </a:extLst>
          </p:cNvPr>
          <p:cNvPicPr>
            <a:picLocks noChangeAspect="1"/>
          </p:cNvPicPr>
          <p:nvPr/>
        </p:nvPicPr>
        <p:blipFill>
          <a:blip r:embed="rId3"/>
          <a:stretch>
            <a:fillRect/>
          </a:stretch>
        </p:blipFill>
        <p:spPr>
          <a:xfrm>
            <a:off x="4862512" y="1195063"/>
            <a:ext cx="2466975" cy="1847850"/>
          </a:xfrm>
          <a:prstGeom prst="rect">
            <a:avLst/>
          </a:prstGeom>
        </p:spPr>
      </p:pic>
      <p:pic>
        <p:nvPicPr>
          <p:cNvPr id="9" name="Image 8">
            <a:extLst>
              <a:ext uri="{FF2B5EF4-FFF2-40B4-BE49-F238E27FC236}">
                <a16:creationId xmlns:a16="http://schemas.microsoft.com/office/drawing/2014/main" id="{5FB8E2C3-9BCC-4F08-BC20-3083213CF477}"/>
              </a:ext>
            </a:extLst>
          </p:cNvPr>
          <p:cNvPicPr>
            <a:picLocks noChangeAspect="1"/>
          </p:cNvPicPr>
          <p:nvPr/>
        </p:nvPicPr>
        <p:blipFill>
          <a:blip r:embed="rId4"/>
          <a:stretch>
            <a:fillRect/>
          </a:stretch>
        </p:blipFill>
        <p:spPr>
          <a:xfrm>
            <a:off x="985660" y="4126122"/>
            <a:ext cx="2543175" cy="1800225"/>
          </a:xfrm>
          <a:prstGeom prst="rect">
            <a:avLst/>
          </a:prstGeom>
        </p:spPr>
      </p:pic>
      <p:pic>
        <p:nvPicPr>
          <p:cNvPr id="11" name="Image 10">
            <a:extLst>
              <a:ext uri="{FF2B5EF4-FFF2-40B4-BE49-F238E27FC236}">
                <a16:creationId xmlns:a16="http://schemas.microsoft.com/office/drawing/2014/main" id="{607BA5FF-59F6-4AB2-9027-C10B2DBD4112}"/>
              </a:ext>
            </a:extLst>
          </p:cNvPr>
          <p:cNvPicPr>
            <a:picLocks noChangeAspect="1"/>
          </p:cNvPicPr>
          <p:nvPr/>
        </p:nvPicPr>
        <p:blipFill>
          <a:blip r:embed="rId5"/>
          <a:stretch>
            <a:fillRect/>
          </a:stretch>
        </p:blipFill>
        <p:spPr>
          <a:xfrm>
            <a:off x="10465521" y="3570569"/>
            <a:ext cx="1066800" cy="1857375"/>
          </a:xfrm>
          <a:prstGeom prst="rect">
            <a:avLst/>
          </a:prstGeom>
        </p:spPr>
      </p:pic>
      <p:pic>
        <p:nvPicPr>
          <p:cNvPr id="13" name="Image 12">
            <a:extLst>
              <a:ext uri="{FF2B5EF4-FFF2-40B4-BE49-F238E27FC236}">
                <a16:creationId xmlns:a16="http://schemas.microsoft.com/office/drawing/2014/main" id="{10760A65-28DE-4EF0-B864-338B3B87A0E9}"/>
              </a:ext>
            </a:extLst>
          </p:cNvPr>
          <p:cNvPicPr>
            <a:picLocks noChangeAspect="1"/>
          </p:cNvPicPr>
          <p:nvPr/>
        </p:nvPicPr>
        <p:blipFill>
          <a:blip r:embed="rId6"/>
          <a:stretch>
            <a:fillRect/>
          </a:stretch>
        </p:blipFill>
        <p:spPr>
          <a:xfrm>
            <a:off x="7774644" y="4342744"/>
            <a:ext cx="2466975" cy="1847850"/>
          </a:xfrm>
          <a:prstGeom prst="rect">
            <a:avLst/>
          </a:prstGeom>
        </p:spPr>
      </p:pic>
      <p:pic>
        <p:nvPicPr>
          <p:cNvPr id="15" name="Image 14">
            <a:extLst>
              <a:ext uri="{FF2B5EF4-FFF2-40B4-BE49-F238E27FC236}">
                <a16:creationId xmlns:a16="http://schemas.microsoft.com/office/drawing/2014/main" id="{A94237CF-60F8-4E5E-AEF2-23DE00A9C66C}"/>
              </a:ext>
            </a:extLst>
          </p:cNvPr>
          <p:cNvPicPr>
            <a:picLocks noChangeAspect="1"/>
          </p:cNvPicPr>
          <p:nvPr/>
        </p:nvPicPr>
        <p:blipFill>
          <a:blip r:embed="rId7"/>
          <a:stretch>
            <a:fillRect/>
          </a:stretch>
        </p:blipFill>
        <p:spPr>
          <a:xfrm>
            <a:off x="3748016" y="3799825"/>
            <a:ext cx="3657600" cy="2584704"/>
          </a:xfrm>
          <a:prstGeom prst="rect">
            <a:avLst/>
          </a:prstGeom>
        </p:spPr>
      </p:pic>
    </p:spTree>
    <p:extLst>
      <p:ext uri="{BB962C8B-B14F-4D97-AF65-F5344CB8AC3E}">
        <p14:creationId xmlns:p14="http://schemas.microsoft.com/office/powerpoint/2010/main" val="31208702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4BE15D-B5A7-45AB-8313-0D91E4E1BB99}"/>
              </a:ext>
            </a:extLst>
          </p:cNvPr>
          <p:cNvSpPr>
            <a:spLocks noGrp="1"/>
          </p:cNvSpPr>
          <p:nvPr>
            <p:ph type="title"/>
          </p:nvPr>
        </p:nvSpPr>
        <p:spPr>
          <a:xfrm>
            <a:off x="1251678" y="374293"/>
            <a:ext cx="10178322" cy="1492132"/>
          </a:xfrm>
        </p:spPr>
        <p:txBody>
          <a:bodyPr/>
          <a:lstStyle/>
          <a:p>
            <a:pPr algn="ctr"/>
            <a:r>
              <a:rPr lang="fr-CA" dirty="0">
                <a:latin typeface="Comic Sans MS" panose="030F0702030302020204" pitchFamily="66" charset="0"/>
              </a:rPr>
              <a:t>Rencontre ZOOM</a:t>
            </a:r>
          </a:p>
        </p:txBody>
      </p:sp>
      <p:sp>
        <p:nvSpPr>
          <p:cNvPr id="3" name="Espace réservé du contenu 2">
            <a:extLst>
              <a:ext uri="{FF2B5EF4-FFF2-40B4-BE49-F238E27FC236}">
                <a16:creationId xmlns:a16="http://schemas.microsoft.com/office/drawing/2014/main" id="{F84A2763-02AE-4002-81BC-E3C23200CAA0}"/>
              </a:ext>
            </a:extLst>
          </p:cNvPr>
          <p:cNvSpPr>
            <a:spLocks noGrp="1"/>
          </p:cNvSpPr>
          <p:nvPr>
            <p:ph idx="1"/>
          </p:nvPr>
        </p:nvSpPr>
        <p:spPr/>
        <p:txBody>
          <a:bodyPr/>
          <a:lstStyle/>
          <a:p>
            <a:r>
              <a:rPr lang="fr-CA" dirty="0"/>
              <a:t>Catéchètes, vous pouvez aussi utiliser gratuitement la plateforme ZOOM pour rencontrer vos jeunes ! </a:t>
            </a:r>
          </a:p>
          <a:p>
            <a:r>
              <a:rPr lang="fr-CA" dirty="0"/>
              <a:t>https://zoom.us/</a:t>
            </a:r>
          </a:p>
        </p:txBody>
      </p:sp>
    </p:spTree>
    <p:extLst>
      <p:ext uri="{BB962C8B-B14F-4D97-AF65-F5344CB8AC3E}">
        <p14:creationId xmlns:p14="http://schemas.microsoft.com/office/powerpoint/2010/main" val="1406260387"/>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0B082E"/>
      </a:dk2>
      <a:lt2>
        <a:srgbClr val="F3F3F2"/>
      </a:lt2>
      <a:accent1>
        <a:srgbClr val="62B4C6"/>
      </a:accent1>
      <a:accent2>
        <a:srgbClr val="1B376E"/>
      </a:accent2>
      <a:accent3>
        <a:srgbClr val="9EBE55"/>
      </a:accent3>
      <a:accent4>
        <a:srgbClr val="C65E5E"/>
      </a:accent4>
      <a:accent5>
        <a:srgbClr val="D3BA55"/>
      </a:accent5>
      <a:accent6>
        <a:srgbClr val="96648A"/>
      </a:accent6>
      <a:hlink>
        <a:srgbClr val="62B4C6"/>
      </a:hlink>
      <a:folHlink>
        <a:srgbClr val="96648A"/>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D71F8F05-6246-47AF-9E68-E57F6C93F792}"/>
    </a:ext>
  </a:extLst>
</a:theme>
</file>

<file path=docProps/app.xml><?xml version="1.0" encoding="utf-8"?>
<Properties xmlns="http://schemas.openxmlformats.org/officeDocument/2006/extended-properties" xmlns:vt="http://schemas.openxmlformats.org/officeDocument/2006/docPropsVTypes">
  <Template>TM10001106[[fn=Badge]]</Template>
  <TotalTime>51241</TotalTime>
  <Words>807</Words>
  <Application>Microsoft Office PowerPoint</Application>
  <PresentationFormat>Grand écran</PresentationFormat>
  <Paragraphs>86</Paragraphs>
  <Slides>10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10</vt:i4>
      </vt:variant>
    </vt:vector>
  </HeadingPairs>
  <TitlesOfParts>
    <vt:vector size="15" baseType="lpstr">
      <vt:lpstr>Arial</vt:lpstr>
      <vt:lpstr>Comic Sans MS</vt:lpstr>
      <vt:lpstr>Gill Sans MT</vt:lpstr>
      <vt:lpstr>Impact</vt:lpstr>
      <vt:lpstr>Badge</vt:lpstr>
      <vt:lpstr>Catéchèses  préparation aux  sacrements de  réconciliation  et de première  communion</vt:lpstr>
      <vt:lpstr>Bienvenue</vt:lpstr>
      <vt:lpstr>Mais d’abord, pour bien  participer à la catéchèse,  tu as besoin:  </vt:lpstr>
      <vt:lpstr>Le premier cadeau de Dieu pour toi: Dieu te donne une famille </vt:lpstr>
      <vt:lpstr>Je fais partie de la grande famille des chrétiens</vt:lpstr>
      <vt:lpstr> L’église est l’endroit ou je me rassemble avec mes frères et mes sœurs chrétiens.  </vt:lpstr>
      <vt:lpstr>J’apprends à être avec Dieu en Priant</vt:lpstr>
      <vt:lpstr>Idées pour ton coin prière</vt:lpstr>
      <vt:lpstr>Rencontre ZOOM</vt:lpstr>
      <vt:lpstr>Flipgrid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CEFFA</dc:creator>
  <cp:lastModifiedBy>CEFFA</cp:lastModifiedBy>
  <cp:revision>32</cp:revision>
  <cp:lastPrinted>2020-10-21T19:43:44Z</cp:lastPrinted>
  <dcterms:created xsi:type="dcterms:W3CDTF">2020-09-23T16:52:47Z</dcterms:created>
  <dcterms:modified xsi:type="dcterms:W3CDTF">2020-11-26T21:40:58Z</dcterms:modified>
</cp:coreProperties>
</file>